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87" r:id="rId8"/>
    <p:sldId id="263" r:id="rId9"/>
    <p:sldId id="286" r:id="rId10"/>
    <p:sldId id="266" r:id="rId11"/>
    <p:sldId id="290" r:id="rId12"/>
    <p:sldId id="291" r:id="rId13"/>
    <p:sldId id="292" r:id="rId14"/>
    <p:sldId id="293" r:id="rId15"/>
    <p:sldId id="264" r:id="rId16"/>
    <p:sldId id="282" r:id="rId17"/>
    <p:sldId id="265" r:id="rId18"/>
    <p:sldId id="283" r:id="rId19"/>
    <p:sldId id="289" r:id="rId20"/>
    <p:sldId id="295" r:id="rId21"/>
    <p:sldId id="294" r:id="rId22"/>
    <p:sldId id="296" r:id="rId23"/>
    <p:sldId id="267" r:id="rId24"/>
    <p:sldId id="280" r:id="rId25"/>
    <p:sldId id="271" r:id="rId26"/>
    <p:sldId id="273" r:id="rId27"/>
    <p:sldId id="277" r:id="rId28"/>
    <p:sldId id="274" r:id="rId29"/>
    <p:sldId id="268" r:id="rId30"/>
    <p:sldId id="281" r:id="rId31"/>
    <p:sldId id="275" r:id="rId32"/>
    <p:sldId id="269" r:id="rId33"/>
    <p:sldId id="278" r:id="rId34"/>
    <p:sldId id="276" r:id="rId35"/>
    <p:sldId id="270" r:id="rId36"/>
    <p:sldId id="279" r:id="rId37"/>
    <p:sldId id="288" r:id="rId3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64" autoAdjust="0"/>
  </p:normalViewPr>
  <p:slideViewPr>
    <p:cSldViewPr snapToGrid="0" snapToObjects="1">
      <p:cViewPr varScale="1">
        <p:scale>
          <a:sx n="77" d="100"/>
          <a:sy n="77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g433\AppData\Local\Temp\9cell_FE-limite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g433\AppData\Local\Temp\9cell_FE-limit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52902938141599"/>
          <c:y val="6.0949172569942797E-2"/>
          <c:w val="0.84601815932856095"/>
          <c:h val="0.78243192379673898"/>
        </c:manualLayout>
      </c:layout>
      <c:scatterChart>
        <c:scatterStyle val="lineMarker"/>
        <c:varyColors val="0"/>
        <c:ser>
          <c:idx val="2"/>
          <c:order val="0"/>
          <c:tx>
            <c:v>4th final</c:v>
          </c:tx>
          <c:spPr>
            <a:ln w="28575">
              <a:noFill/>
            </a:ln>
          </c:spPr>
          <c:marker>
            <c:symbol val="circle"/>
            <c:size val="8"/>
            <c:spPr>
              <a:solidFill>
                <a:srgbClr val="FF0000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'Q vs. E'!$J$4:$J$25</c:f>
              <c:numCache>
                <c:formatCode>General</c:formatCode>
                <c:ptCount val="22"/>
                <c:pt idx="0">
                  <c:v>13.04</c:v>
                </c:pt>
                <c:pt idx="1">
                  <c:v>11.67</c:v>
                </c:pt>
                <c:pt idx="2">
                  <c:v>10.56</c:v>
                </c:pt>
                <c:pt idx="3">
                  <c:v>9.89</c:v>
                </c:pt>
                <c:pt idx="4">
                  <c:v>8.73</c:v>
                </c:pt>
                <c:pt idx="5">
                  <c:v>7.58</c:v>
                </c:pt>
                <c:pt idx="6">
                  <c:v>7.1499999999999986</c:v>
                </c:pt>
                <c:pt idx="7">
                  <c:v>6.43</c:v>
                </c:pt>
                <c:pt idx="8">
                  <c:v>5.1199999999999974</c:v>
                </c:pt>
                <c:pt idx="9">
                  <c:v>4.24</c:v>
                </c:pt>
                <c:pt idx="10">
                  <c:v>3.24</c:v>
                </c:pt>
                <c:pt idx="12" formatCode="0.00">
                  <c:v>14.84</c:v>
                </c:pt>
              </c:numCache>
            </c:numRef>
          </c:xVal>
          <c:yVal>
            <c:numRef>
              <c:f>'Q vs. E'!$K$4:$K$25</c:f>
              <c:numCache>
                <c:formatCode>0.00E+00</c:formatCode>
                <c:ptCount val="22"/>
                <c:pt idx="0">
                  <c:v>27400000000</c:v>
                </c:pt>
                <c:pt idx="1">
                  <c:v>30430000000</c:v>
                </c:pt>
                <c:pt idx="2">
                  <c:v>31487000000</c:v>
                </c:pt>
                <c:pt idx="3">
                  <c:v>32646000000</c:v>
                </c:pt>
                <c:pt idx="4">
                  <c:v>32603000000</c:v>
                </c:pt>
                <c:pt idx="5">
                  <c:v>31496000000</c:v>
                </c:pt>
                <c:pt idx="6">
                  <c:v>31426000000</c:v>
                </c:pt>
                <c:pt idx="7">
                  <c:v>31156000000</c:v>
                </c:pt>
                <c:pt idx="8">
                  <c:v>29843000000</c:v>
                </c:pt>
                <c:pt idx="9">
                  <c:v>29380000000</c:v>
                </c:pt>
                <c:pt idx="10">
                  <c:v>28448000000</c:v>
                </c:pt>
                <c:pt idx="12">
                  <c:v>19480000000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'Q vs. E'!$D$2</c:f>
              <c:strCache>
                <c:ptCount val="1"/>
                <c:pt idx="0">
                  <c:v>3rd VT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rgbClr val="009900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'Q vs. E'!$D$4:$D$28</c:f>
              <c:numCache>
                <c:formatCode>General</c:formatCode>
                <c:ptCount val="25"/>
                <c:pt idx="0">
                  <c:v>2.82</c:v>
                </c:pt>
                <c:pt idx="1">
                  <c:v>3.2</c:v>
                </c:pt>
                <c:pt idx="2">
                  <c:v>3.66</c:v>
                </c:pt>
                <c:pt idx="3">
                  <c:v>3.8</c:v>
                </c:pt>
                <c:pt idx="4">
                  <c:v>4.2</c:v>
                </c:pt>
                <c:pt idx="5">
                  <c:v>5.07</c:v>
                </c:pt>
                <c:pt idx="6">
                  <c:v>6.02</c:v>
                </c:pt>
                <c:pt idx="7">
                  <c:v>6.45</c:v>
                </c:pt>
                <c:pt idx="8">
                  <c:v>7.1</c:v>
                </c:pt>
                <c:pt idx="9">
                  <c:v>7.84</c:v>
                </c:pt>
                <c:pt idx="10">
                  <c:v>8.74</c:v>
                </c:pt>
                <c:pt idx="11">
                  <c:v>9.84</c:v>
                </c:pt>
                <c:pt idx="12">
                  <c:v>10.34</c:v>
                </c:pt>
                <c:pt idx="13">
                  <c:v>11.2</c:v>
                </c:pt>
                <c:pt idx="14">
                  <c:v>12.18</c:v>
                </c:pt>
                <c:pt idx="15">
                  <c:v>13.3</c:v>
                </c:pt>
                <c:pt idx="16">
                  <c:v>14.5</c:v>
                </c:pt>
                <c:pt idx="17">
                  <c:v>15.96</c:v>
                </c:pt>
                <c:pt idx="18">
                  <c:v>17.07</c:v>
                </c:pt>
                <c:pt idx="19">
                  <c:v>18.21</c:v>
                </c:pt>
                <c:pt idx="20">
                  <c:v>19.5</c:v>
                </c:pt>
                <c:pt idx="21">
                  <c:v>20.98</c:v>
                </c:pt>
              </c:numCache>
            </c:numRef>
          </c:xVal>
          <c:yVal>
            <c:numRef>
              <c:f>'Q vs. E'!$E$4:$E$28</c:f>
              <c:numCache>
                <c:formatCode>0.00E+00</c:formatCode>
                <c:ptCount val="25"/>
                <c:pt idx="0">
                  <c:v>26800000000</c:v>
                </c:pt>
                <c:pt idx="1">
                  <c:v>28400000000</c:v>
                </c:pt>
                <c:pt idx="2">
                  <c:v>27900000000</c:v>
                </c:pt>
                <c:pt idx="3">
                  <c:v>26200000000</c:v>
                </c:pt>
                <c:pt idx="4">
                  <c:v>25500000000</c:v>
                </c:pt>
                <c:pt idx="5">
                  <c:v>25170000000</c:v>
                </c:pt>
                <c:pt idx="6">
                  <c:v>26800000000</c:v>
                </c:pt>
                <c:pt idx="7">
                  <c:v>25400000000</c:v>
                </c:pt>
                <c:pt idx="8">
                  <c:v>22700000000</c:v>
                </c:pt>
                <c:pt idx="9">
                  <c:v>24490000000</c:v>
                </c:pt>
                <c:pt idx="10">
                  <c:v>23300000000</c:v>
                </c:pt>
                <c:pt idx="11">
                  <c:v>23570000000</c:v>
                </c:pt>
                <c:pt idx="12">
                  <c:v>22480000000</c:v>
                </c:pt>
                <c:pt idx="13">
                  <c:v>20978000000</c:v>
                </c:pt>
                <c:pt idx="14">
                  <c:v>20960000000</c:v>
                </c:pt>
                <c:pt idx="15">
                  <c:v>21020000000</c:v>
                </c:pt>
                <c:pt idx="16">
                  <c:v>20140000000</c:v>
                </c:pt>
                <c:pt idx="17">
                  <c:v>19840000000</c:v>
                </c:pt>
                <c:pt idx="18">
                  <c:v>19280000000</c:v>
                </c:pt>
                <c:pt idx="19">
                  <c:v>17980000000</c:v>
                </c:pt>
                <c:pt idx="20">
                  <c:v>17000000000</c:v>
                </c:pt>
                <c:pt idx="21">
                  <c:v>16300000000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535200"/>
        <c:axId val="338499664"/>
      </c:scatterChart>
      <c:valAx>
        <c:axId val="28653520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Eacc [MV/m]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38499664"/>
        <c:crosses val="autoZero"/>
        <c:crossBetween val="midCat"/>
      </c:valAx>
      <c:valAx>
        <c:axId val="338499664"/>
        <c:scaling>
          <c:logBase val="10"/>
          <c:orientation val="minMax"/>
          <c:max val="50000000000"/>
          <c:min val="10000000000"/>
        </c:scaling>
        <c:delete val="0"/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 smtClean="0"/>
                  <a:t>Q</a:t>
                </a:r>
                <a:r>
                  <a:rPr lang="en-US" baseline="-25000" dirty="0" smtClean="0"/>
                  <a:t>0</a:t>
                </a:r>
                <a:endParaRPr lang="en-US" baseline="-25000" dirty="0"/>
              </a:p>
            </c:rich>
          </c:tx>
          <c:layout>
            <c:manualLayout>
              <c:xMode val="edge"/>
              <c:yMode val="edge"/>
              <c:x val="4.1859660270219999E-2"/>
              <c:y val="0.37600205895065297"/>
            </c:manualLayout>
          </c:layout>
          <c:overlay val="0"/>
        </c:title>
        <c:numFmt formatCode="0.E+00" sourceLinked="0"/>
        <c:majorTickMark val="out"/>
        <c:minorTickMark val="none"/>
        <c:tickLblPos val="nextTo"/>
        <c:crossAx val="28653520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400" b="1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9990864271276"/>
          <c:y val="8.3542557180352472E-2"/>
          <c:w val="0.81141541909047588"/>
          <c:h val="0.75654070484668445"/>
        </c:manualLayout>
      </c:layout>
      <c:scatterChart>
        <c:scatterStyle val="lineMarker"/>
        <c:varyColors val="0"/>
        <c:ser>
          <c:idx val="1"/>
          <c:order val="0"/>
          <c:tx>
            <c:v>heavy dope</c:v>
          </c:tx>
          <c:spPr>
            <a:ln w="28575">
              <a:noFill/>
            </a:ln>
          </c:spPr>
          <c:marker>
            <c:symbol val="triangle"/>
            <c:size val="7"/>
            <c:spPr>
              <a:solidFill>
                <a:srgbClr val="0000FF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sum!$O$4:$O$22</c:f>
              <c:numCache>
                <c:formatCode>General</c:formatCode>
                <c:ptCount val="19"/>
                <c:pt idx="0">
                  <c:v>1.5</c:v>
                </c:pt>
                <c:pt idx="1">
                  <c:v>2.2000000000000002</c:v>
                </c:pt>
                <c:pt idx="2">
                  <c:v>3.03</c:v>
                </c:pt>
                <c:pt idx="3">
                  <c:v>3.48</c:v>
                </c:pt>
                <c:pt idx="4">
                  <c:v>4.03</c:v>
                </c:pt>
                <c:pt idx="5">
                  <c:v>4.6100000000000003</c:v>
                </c:pt>
                <c:pt idx="6">
                  <c:v>4.93</c:v>
                </c:pt>
                <c:pt idx="7">
                  <c:v>5.89</c:v>
                </c:pt>
                <c:pt idx="8">
                  <c:v>6.84</c:v>
                </c:pt>
                <c:pt idx="9">
                  <c:v>7.68</c:v>
                </c:pt>
                <c:pt idx="10">
                  <c:v>8.39</c:v>
                </c:pt>
                <c:pt idx="11">
                  <c:v>8.92</c:v>
                </c:pt>
                <c:pt idx="12">
                  <c:v>10.02</c:v>
                </c:pt>
                <c:pt idx="13">
                  <c:v>11.14</c:v>
                </c:pt>
                <c:pt idx="14">
                  <c:v>11.84</c:v>
                </c:pt>
                <c:pt idx="15">
                  <c:v>13.18</c:v>
                </c:pt>
                <c:pt idx="16">
                  <c:v>14.36</c:v>
                </c:pt>
                <c:pt idx="17">
                  <c:v>15.18</c:v>
                </c:pt>
                <c:pt idx="18">
                  <c:v>15.67</c:v>
                </c:pt>
              </c:numCache>
            </c:numRef>
          </c:xVal>
          <c:yVal>
            <c:numRef>
              <c:f>sum!$P$4:$P$22</c:f>
              <c:numCache>
                <c:formatCode>0.00E+00</c:formatCode>
                <c:ptCount val="19"/>
                <c:pt idx="0">
                  <c:v>23178000000</c:v>
                </c:pt>
                <c:pt idx="1">
                  <c:v>23537000000</c:v>
                </c:pt>
                <c:pt idx="2">
                  <c:v>24859000000</c:v>
                </c:pt>
                <c:pt idx="3">
                  <c:v>25430000000</c:v>
                </c:pt>
                <c:pt idx="4">
                  <c:v>26186000000</c:v>
                </c:pt>
                <c:pt idx="5">
                  <c:v>27496000000</c:v>
                </c:pt>
                <c:pt idx="6">
                  <c:v>27652000000</c:v>
                </c:pt>
                <c:pt idx="7">
                  <c:v>28777000000</c:v>
                </c:pt>
                <c:pt idx="8">
                  <c:v>28401000000</c:v>
                </c:pt>
                <c:pt idx="9">
                  <c:v>28668000000</c:v>
                </c:pt>
                <c:pt idx="10">
                  <c:v>29056000000</c:v>
                </c:pt>
                <c:pt idx="11">
                  <c:v>29590000000</c:v>
                </c:pt>
                <c:pt idx="12">
                  <c:v>29976000000</c:v>
                </c:pt>
                <c:pt idx="13">
                  <c:v>31090000000</c:v>
                </c:pt>
                <c:pt idx="14">
                  <c:v>30187000000</c:v>
                </c:pt>
                <c:pt idx="15">
                  <c:v>30872000000</c:v>
                </c:pt>
                <c:pt idx="16">
                  <c:v>30285000000</c:v>
                </c:pt>
                <c:pt idx="17">
                  <c:v>30222000000</c:v>
                </c:pt>
                <c:pt idx="18">
                  <c:v>30118000000</c:v>
                </c:pt>
              </c:numCache>
            </c:numRef>
          </c:yVal>
          <c:smooth val="0"/>
        </c:ser>
        <c:ser>
          <c:idx val="2"/>
          <c:order val="1"/>
          <c:tx>
            <c:v>baseline, none dope</c:v>
          </c:tx>
          <c:spPr>
            <a:ln w="28575">
              <a:noFill/>
            </a:ln>
          </c:spPr>
          <c:marker>
            <c:symbol val="square"/>
            <c:size val="7"/>
            <c:spPr>
              <a:solidFill>
                <a:srgbClr val="009900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sum!$K$4:$K$35</c:f>
              <c:numCache>
                <c:formatCode>General</c:formatCode>
                <c:ptCount val="32"/>
                <c:pt idx="0">
                  <c:v>3</c:v>
                </c:pt>
                <c:pt idx="1">
                  <c:v>1.97</c:v>
                </c:pt>
                <c:pt idx="2">
                  <c:v>1.34</c:v>
                </c:pt>
                <c:pt idx="3">
                  <c:v>3.83</c:v>
                </c:pt>
                <c:pt idx="4">
                  <c:v>5.21</c:v>
                </c:pt>
                <c:pt idx="5">
                  <c:v>6.46</c:v>
                </c:pt>
                <c:pt idx="6">
                  <c:v>7.34</c:v>
                </c:pt>
                <c:pt idx="7">
                  <c:v>8.15</c:v>
                </c:pt>
                <c:pt idx="8">
                  <c:v>9.2200000000000006</c:v>
                </c:pt>
                <c:pt idx="9">
                  <c:v>10.35</c:v>
                </c:pt>
                <c:pt idx="10">
                  <c:v>11.35</c:v>
                </c:pt>
                <c:pt idx="11">
                  <c:v>12.5</c:v>
                </c:pt>
                <c:pt idx="12">
                  <c:v>13.6</c:v>
                </c:pt>
                <c:pt idx="13">
                  <c:v>14.9</c:v>
                </c:pt>
                <c:pt idx="14">
                  <c:v>15.4</c:v>
                </c:pt>
                <c:pt idx="15">
                  <c:v>15.9</c:v>
                </c:pt>
                <c:pt idx="16">
                  <c:v>16.5</c:v>
                </c:pt>
                <c:pt idx="17">
                  <c:v>17.8</c:v>
                </c:pt>
                <c:pt idx="18">
                  <c:v>18.8</c:v>
                </c:pt>
                <c:pt idx="19">
                  <c:v>19.600000000000001</c:v>
                </c:pt>
                <c:pt idx="20">
                  <c:v>20.7</c:v>
                </c:pt>
                <c:pt idx="21">
                  <c:v>21.3</c:v>
                </c:pt>
                <c:pt idx="22">
                  <c:v>22.4</c:v>
                </c:pt>
                <c:pt idx="23">
                  <c:v>22.8</c:v>
                </c:pt>
                <c:pt idx="24">
                  <c:v>23.5</c:v>
                </c:pt>
                <c:pt idx="25">
                  <c:v>24.4</c:v>
                </c:pt>
                <c:pt idx="26">
                  <c:v>25</c:v>
                </c:pt>
                <c:pt idx="27">
                  <c:v>26</c:v>
                </c:pt>
                <c:pt idx="28">
                  <c:v>26.5</c:v>
                </c:pt>
                <c:pt idx="29">
                  <c:v>27.5</c:v>
                </c:pt>
                <c:pt idx="30">
                  <c:v>28.4</c:v>
                </c:pt>
                <c:pt idx="31">
                  <c:v>30</c:v>
                </c:pt>
              </c:numCache>
            </c:numRef>
          </c:xVal>
          <c:yVal>
            <c:numRef>
              <c:f>sum!$L$4:$L$35</c:f>
              <c:numCache>
                <c:formatCode>0.00E+00</c:formatCode>
                <c:ptCount val="32"/>
                <c:pt idx="0">
                  <c:v>15827000000</c:v>
                </c:pt>
                <c:pt idx="1">
                  <c:v>16925000000</c:v>
                </c:pt>
                <c:pt idx="2">
                  <c:v>16305000000</c:v>
                </c:pt>
                <c:pt idx="3">
                  <c:v>18925000000</c:v>
                </c:pt>
                <c:pt idx="4">
                  <c:v>19100000000</c:v>
                </c:pt>
                <c:pt idx="5">
                  <c:v>18800000000</c:v>
                </c:pt>
                <c:pt idx="6">
                  <c:v>19400000000</c:v>
                </c:pt>
                <c:pt idx="7">
                  <c:v>18900000000</c:v>
                </c:pt>
                <c:pt idx="8">
                  <c:v>18400000000</c:v>
                </c:pt>
                <c:pt idx="9">
                  <c:v>18800000000</c:v>
                </c:pt>
                <c:pt idx="10">
                  <c:v>18600000000</c:v>
                </c:pt>
                <c:pt idx="11">
                  <c:v>18200000000</c:v>
                </c:pt>
                <c:pt idx="12">
                  <c:v>18.5</c:v>
                </c:pt>
                <c:pt idx="13">
                  <c:v>18600000000</c:v>
                </c:pt>
                <c:pt idx="14">
                  <c:v>18500000000</c:v>
                </c:pt>
                <c:pt idx="15">
                  <c:v>17200000000</c:v>
                </c:pt>
                <c:pt idx="16">
                  <c:v>16700000000</c:v>
                </c:pt>
                <c:pt idx="17">
                  <c:v>17000000000</c:v>
                </c:pt>
                <c:pt idx="18">
                  <c:v>16500000000</c:v>
                </c:pt>
                <c:pt idx="19">
                  <c:v>16400000000</c:v>
                </c:pt>
                <c:pt idx="20">
                  <c:v>15900000000</c:v>
                </c:pt>
                <c:pt idx="21">
                  <c:v>15900000000</c:v>
                </c:pt>
                <c:pt idx="22">
                  <c:v>15300000000</c:v>
                </c:pt>
                <c:pt idx="23">
                  <c:v>15400000000</c:v>
                </c:pt>
                <c:pt idx="24">
                  <c:v>14700000000</c:v>
                </c:pt>
                <c:pt idx="25">
                  <c:v>14600000000</c:v>
                </c:pt>
                <c:pt idx="26">
                  <c:v>14300000000</c:v>
                </c:pt>
                <c:pt idx="27">
                  <c:v>13700000000</c:v>
                </c:pt>
                <c:pt idx="28">
                  <c:v>13600000000</c:v>
                </c:pt>
                <c:pt idx="29">
                  <c:v>13400000000</c:v>
                </c:pt>
                <c:pt idx="30">
                  <c:v>13500000000</c:v>
                </c:pt>
                <c:pt idx="31">
                  <c:v>12700000000</c:v>
                </c:pt>
              </c:numCache>
            </c:numRef>
          </c:yVal>
          <c:smooth val="0"/>
        </c:ser>
        <c:ser>
          <c:idx val="6"/>
          <c:order val="2"/>
          <c:tx>
            <c:v>light dope</c:v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FF0000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sum!$A$6:$A$34</c:f>
              <c:numCache>
                <c:formatCode>General</c:formatCode>
                <c:ptCount val="29"/>
                <c:pt idx="0">
                  <c:v>2.27</c:v>
                </c:pt>
                <c:pt idx="1">
                  <c:v>3</c:v>
                </c:pt>
                <c:pt idx="2">
                  <c:v>3.5</c:v>
                </c:pt>
                <c:pt idx="3">
                  <c:v>4.1500000000000004</c:v>
                </c:pt>
                <c:pt idx="4">
                  <c:v>5</c:v>
                </c:pt>
                <c:pt idx="5">
                  <c:v>6.1</c:v>
                </c:pt>
                <c:pt idx="6">
                  <c:v>8.2200000000000006</c:v>
                </c:pt>
                <c:pt idx="7">
                  <c:v>7.34</c:v>
                </c:pt>
                <c:pt idx="8">
                  <c:v>9.2100000000000009</c:v>
                </c:pt>
                <c:pt idx="9">
                  <c:v>11.39</c:v>
                </c:pt>
                <c:pt idx="10">
                  <c:v>10.24</c:v>
                </c:pt>
                <c:pt idx="11">
                  <c:v>11.92</c:v>
                </c:pt>
                <c:pt idx="12">
                  <c:v>12.66</c:v>
                </c:pt>
                <c:pt idx="13">
                  <c:v>13.65</c:v>
                </c:pt>
                <c:pt idx="14">
                  <c:v>14.54</c:v>
                </c:pt>
                <c:pt idx="15">
                  <c:v>15.54</c:v>
                </c:pt>
                <c:pt idx="16">
                  <c:v>16.649999999999999</c:v>
                </c:pt>
                <c:pt idx="17">
                  <c:v>17.54</c:v>
                </c:pt>
                <c:pt idx="18">
                  <c:v>17.829999999999998</c:v>
                </c:pt>
                <c:pt idx="19">
                  <c:v>18.22</c:v>
                </c:pt>
                <c:pt idx="20">
                  <c:v>18.690000000000001</c:v>
                </c:pt>
                <c:pt idx="21">
                  <c:v>19.39</c:v>
                </c:pt>
                <c:pt idx="22">
                  <c:v>19.8</c:v>
                </c:pt>
                <c:pt idx="23">
                  <c:v>20.04</c:v>
                </c:pt>
                <c:pt idx="24">
                  <c:v>19.88</c:v>
                </c:pt>
                <c:pt idx="25">
                  <c:v>20.02</c:v>
                </c:pt>
                <c:pt idx="26">
                  <c:v>20.09</c:v>
                </c:pt>
                <c:pt idx="27">
                  <c:v>20.29</c:v>
                </c:pt>
                <c:pt idx="28">
                  <c:v>20.420000000000002</c:v>
                </c:pt>
              </c:numCache>
            </c:numRef>
          </c:xVal>
          <c:yVal>
            <c:numRef>
              <c:f>sum!$B$6:$B$34</c:f>
              <c:numCache>
                <c:formatCode>0.00E+00</c:formatCode>
                <c:ptCount val="29"/>
                <c:pt idx="0">
                  <c:v>22300000000</c:v>
                </c:pt>
                <c:pt idx="1">
                  <c:v>23500000000</c:v>
                </c:pt>
                <c:pt idx="2">
                  <c:v>24400000000</c:v>
                </c:pt>
                <c:pt idx="3">
                  <c:v>27100000000</c:v>
                </c:pt>
                <c:pt idx="4">
                  <c:v>29100000000</c:v>
                </c:pt>
                <c:pt idx="5">
                  <c:v>27800000000</c:v>
                </c:pt>
                <c:pt idx="6">
                  <c:v>27150000000</c:v>
                </c:pt>
                <c:pt idx="7">
                  <c:v>27530000000</c:v>
                </c:pt>
                <c:pt idx="8">
                  <c:v>27820000000</c:v>
                </c:pt>
                <c:pt idx="9">
                  <c:v>28200000000</c:v>
                </c:pt>
                <c:pt idx="10">
                  <c:v>28040000000</c:v>
                </c:pt>
                <c:pt idx="11">
                  <c:v>29060000000</c:v>
                </c:pt>
                <c:pt idx="12">
                  <c:v>28630000000</c:v>
                </c:pt>
                <c:pt idx="13">
                  <c:v>28870000000</c:v>
                </c:pt>
                <c:pt idx="14">
                  <c:v>28520000000</c:v>
                </c:pt>
                <c:pt idx="15">
                  <c:v>28870000000</c:v>
                </c:pt>
                <c:pt idx="16">
                  <c:v>28910000000</c:v>
                </c:pt>
                <c:pt idx="17">
                  <c:v>29000000000</c:v>
                </c:pt>
                <c:pt idx="18">
                  <c:v>28487000000</c:v>
                </c:pt>
                <c:pt idx="19">
                  <c:v>28690000000</c:v>
                </c:pt>
                <c:pt idx="20">
                  <c:v>28450000000</c:v>
                </c:pt>
                <c:pt idx="21">
                  <c:v>28460000000</c:v>
                </c:pt>
                <c:pt idx="22">
                  <c:v>28270000000</c:v>
                </c:pt>
                <c:pt idx="23">
                  <c:v>28958000000</c:v>
                </c:pt>
                <c:pt idx="24">
                  <c:v>28499000000</c:v>
                </c:pt>
                <c:pt idx="25">
                  <c:v>28460000000</c:v>
                </c:pt>
                <c:pt idx="26">
                  <c:v>28390000000</c:v>
                </c:pt>
                <c:pt idx="27">
                  <c:v>28150000000</c:v>
                </c:pt>
                <c:pt idx="28">
                  <c:v>28050000000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8499272"/>
        <c:axId val="338502016"/>
      </c:scatterChart>
      <c:valAx>
        <c:axId val="338499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Eacc (MV/m)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38502016"/>
        <c:crosses val="autoZero"/>
        <c:crossBetween val="midCat"/>
      </c:valAx>
      <c:valAx>
        <c:axId val="338502016"/>
        <c:scaling>
          <c:logBase val="10"/>
          <c:orientation val="minMax"/>
          <c:max val="50000000000"/>
          <c:min val="10000000000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Q0</a:t>
                </a:r>
              </a:p>
            </c:rich>
          </c:tx>
          <c:layout>
            <c:manualLayout>
              <c:xMode val="edge"/>
              <c:yMode val="edge"/>
              <c:x val="4.6944765248852258E-2"/>
              <c:y val="0.41821102362204726"/>
            </c:manualLayout>
          </c:layout>
          <c:overlay val="0"/>
        </c:title>
        <c:numFmt formatCode="0.E+00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3384992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1"/>
          <c:tx>
            <c:v>Initial N-Dope</c:v>
          </c:tx>
          <c:spPr>
            <a:ln w="28575">
              <a:noFill/>
            </a:ln>
          </c:spPr>
          <c:xVal>
            <c:numRef>
              <c:f>'[9cell_FE-limited.xlsx]Sheet1'!$A$5:$A$24</c:f>
              <c:numCache>
                <c:formatCode>General</c:formatCode>
                <c:ptCount val="20"/>
                <c:pt idx="0">
                  <c:v>1.21</c:v>
                </c:pt>
                <c:pt idx="1">
                  <c:v>1.76</c:v>
                </c:pt>
                <c:pt idx="2">
                  <c:v>3.21</c:v>
                </c:pt>
                <c:pt idx="3">
                  <c:v>4.08</c:v>
                </c:pt>
                <c:pt idx="4">
                  <c:v>4.95</c:v>
                </c:pt>
                <c:pt idx="5">
                  <c:v>6.5</c:v>
                </c:pt>
                <c:pt idx="6">
                  <c:v>7.52</c:v>
                </c:pt>
                <c:pt idx="7">
                  <c:v>8.61</c:v>
                </c:pt>
                <c:pt idx="8">
                  <c:v>9.4600000000000009</c:v>
                </c:pt>
                <c:pt idx="9">
                  <c:v>10.64</c:v>
                </c:pt>
                <c:pt idx="10">
                  <c:v>11.78</c:v>
                </c:pt>
                <c:pt idx="11">
                  <c:v>12.79</c:v>
                </c:pt>
                <c:pt idx="12">
                  <c:v>14.35</c:v>
                </c:pt>
                <c:pt idx="13">
                  <c:v>15.73</c:v>
                </c:pt>
                <c:pt idx="14">
                  <c:v>18.37</c:v>
                </c:pt>
                <c:pt idx="15">
                  <c:v>20.29</c:v>
                </c:pt>
                <c:pt idx="16">
                  <c:v>19.350000000000001</c:v>
                </c:pt>
                <c:pt idx="17">
                  <c:v>22.89</c:v>
                </c:pt>
                <c:pt idx="18">
                  <c:v>25.25</c:v>
                </c:pt>
                <c:pt idx="19">
                  <c:v>26.84</c:v>
                </c:pt>
              </c:numCache>
            </c:numRef>
          </c:xVal>
          <c:yVal>
            <c:numRef>
              <c:f>'[9cell_FE-limited.xlsx]Sheet1'!$B$5:$B$24</c:f>
              <c:numCache>
                <c:formatCode>General</c:formatCode>
                <c:ptCount val="20"/>
                <c:pt idx="0">
                  <c:v>22677000000</c:v>
                </c:pt>
                <c:pt idx="1">
                  <c:v>22622000000</c:v>
                </c:pt>
                <c:pt idx="2">
                  <c:v>24330000000</c:v>
                </c:pt>
                <c:pt idx="3">
                  <c:v>25218000000</c:v>
                </c:pt>
                <c:pt idx="4">
                  <c:v>26224000000</c:v>
                </c:pt>
                <c:pt idx="5">
                  <c:v>28908000000</c:v>
                </c:pt>
                <c:pt idx="6">
                  <c:v>29634000000</c:v>
                </c:pt>
                <c:pt idx="7">
                  <c:v>30259000000</c:v>
                </c:pt>
                <c:pt idx="8">
                  <c:v>29429000000</c:v>
                </c:pt>
                <c:pt idx="9">
                  <c:v>28831000000</c:v>
                </c:pt>
                <c:pt idx="10">
                  <c:v>28305000000</c:v>
                </c:pt>
                <c:pt idx="11">
                  <c:v>25880000000</c:v>
                </c:pt>
                <c:pt idx="12">
                  <c:v>23538000000</c:v>
                </c:pt>
                <c:pt idx="13">
                  <c:v>23432000000</c:v>
                </c:pt>
                <c:pt idx="14">
                  <c:v>23811000000</c:v>
                </c:pt>
                <c:pt idx="15">
                  <c:v>20753000000</c:v>
                </c:pt>
                <c:pt idx="16">
                  <c:v>20213000000</c:v>
                </c:pt>
                <c:pt idx="17">
                  <c:v>15525000000</c:v>
                </c:pt>
                <c:pt idx="18">
                  <c:v>16200000000</c:v>
                </c:pt>
                <c:pt idx="19">
                  <c:v>14429000000</c:v>
                </c:pt>
              </c:numCache>
            </c:numRef>
          </c:yVal>
          <c:smooth val="0"/>
        </c:ser>
        <c:ser>
          <c:idx val="0"/>
          <c:order val="0"/>
          <c:tx>
            <c:v>Re-VEP</c:v>
          </c:tx>
          <c:spPr>
            <a:ln w="28575">
              <a:noFill/>
            </a:ln>
          </c:spPr>
          <c:xVal>
            <c:numRef>
              <c:f>'[9cell_FE-limited.xlsx]Sheet1'!$D$5:$D$30</c:f>
              <c:numCache>
                <c:formatCode>General</c:formatCode>
                <c:ptCount val="26"/>
                <c:pt idx="0">
                  <c:v>1.1200000000000001</c:v>
                </c:pt>
                <c:pt idx="1">
                  <c:v>1.06</c:v>
                </c:pt>
                <c:pt idx="2">
                  <c:v>2.2000000000000002</c:v>
                </c:pt>
                <c:pt idx="3">
                  <c:v>3.23</c:v>
                </c:pt>
                <c:pt idx="4">
                  <c:v>4.21</c:v>
                </c:pt>
                <c:pt idx="5">
                  <c:v>5.47</c:v>
                </c:pt>
                <c:pt idx="6">
                  <c:v>6.28</c:v>
                </c:pt>
                <c:pt idx="7">
                  <c:v>7.34</c:v>
                </c:pt>
                <c:pt idx="8">
                  <c:v>8.08</c:v>
                </c:pt>
                <c:pt idx="9">
                  <c:v>9.0399999999999991</c:v>
                </c:pt>
                <c:pt idx="10">
                  <c:v>10.09</c:v>
                </c:pt>
                <c:pt idx="11">
                  <c:v>10.59</c:v>
                </c:pt>
                <c:pt idx="12">
                  <c:v>11.69</c:v>
                </c:pt>
                <c:pt idx="13">
                  <c:v>12.21</c:v>
                </c:pt>
                <c:pt idx="14">
                  <c:v>13.22</c:v>
                </c:pt>
                <c:pt idx="15">
                  <c:v>13.56</c:v>
                </c:pt>
                <c:pt idx="16">
                  <c:v>14.86</c:v>
                </c:pt>
                <c:pt idx="17">
                  <c:v>15.15</c:v>
                </c:pt>
                <c:pt idx="18">
                  <c:v>17.04</c:v>
                </c:pt>
                <c:pt idx="19">
                  <c:v>17.93</c:v>
                </c:pt>
                <c:pt idx="20">
                  <c:v>18.54</c:v>
                </c:pt>
                <c:pt idx="21">
                  <c:v>20.149999999999999</c:v>
                </c:pt>
                <c:pt idx="22">
                  <c:v>20.45</c:v>
                </c:pt>
                <c:pt idx="23">
                  <c:v>20.95</c:v>
                </c:pt>
                <c:pt idx="24">
                  <c:v>16.149999999999999</c:v>
                </c:pt>
                <c:pt idx="25">
                  <c:v>18.22</c:v>
                </c:pt>
              </c:numCache>
            </c:numRef>
          </c:xVal>
          <c:yVal>
            <c:numRef>
              <c:f>'[9cell_FE-limited.xlsx]Sheet1'!$E$5:$E$30</c:f>
              <c:numCache>
                <c:formatCode>General</c:formatCode>
                <c:ptCount val="26"/>
                <c:pt idx="0">
                  <c:v>23580000000</c:v>
                </c:pt>
                <c:pt idx="1">
                  <c:v>20984000000</c:v>
                </c:pt>
                <c:pt idx="2">
                  <c:v>25541000000</c:v>
                </c:pt>
                <c:pt idx="3">
                  <c:v>27425000000</c:v>
                </c:pt>
                <c:pt idx="4">
                  <c:v>28867000000</c:v>
                </c:pt>
                <c:pt idx="5">
                  <c:v>28553000000</c:v>
                </c:pt>
                <c:pt idx="6">
                  <c:v>27297000000</c:v>
                </c:pt>
                <c:pt idx="7">
                  <c:v>29805000000</c:v>
                </c:pt>
                <c:pt idx="8">
                  <c:v>29353000000</c:v>
                </c:pt>
                <c:pt idx="9">
                  <c:v>29730000000</c:v>
                </c:pt>
                <c:pt idx="10">
                  <c:v>30756000000</c:v>
                </c:pt>
                <c:pt idx="11">
                  <c:v>30112000000</c:v>
                </c:pt>
                <c:pt idx="12">
                  <c:v>31487000000</c:v>
                </c:pt>
                <c:pt idx="13">
                  <c:v>30478000000</c:v>
                </c:pt>
                <c:pt idx="14">
                  <c:v>31644000000</c:v>
                </c:pt>
                <c:pt idx="15">
                  <c:v>29850000000</c:v>
                </c:pt>
                <c:pt idx="16">
                  <c:v>31863000000</c:v>
                </c:pt>
                <c:pt idx="17">
                  <c:v>29977000000</c:v>
                </c:pt>
                <c:pt idx="18">
                  <c:v>31893000000</c:v>
                </c:pt>
                <c:pt idx="19">
                  <c:v>28772000000</c:v>
                </c:pt>
                <c:pt idx="20">
                  <c:v>28486000000</c:v>
                </c:pt>
                <c:pt idx="21">
                  <c:v>28781000000</c:v>
                </c:pt>
                <c:pt idx="22">
                  <c:v>28648000000</c:v>
                </c:pt>
                <c:pt idx="23">
                  <c:v>28735000000</c:v>
                </c:pt>
                <c:pt idx="24">
                  <c:v>27715000000</c:v>
                </c:pt>
                <c:pt idx="25">
                  <c:v>27266000000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8929560"/>
        <c:axId val="288928776"/>
      </c:scatterChart>
      <c:valAx>
        <c:axId val="288929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Eacc [MV/m]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88928776"/>
        <c:crosses val="autoZero"/>
        <c:crossBetween val="midCat"/>
      </c:valAx>
      <c:valAx>
        <c:axId val="288928776"/>
        <c:scaling>
          <c:logBase val="10"/>
          <c:orientation val="minMax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8892956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1"/>
          <c:tx>
            <c:v>Initial N-Dope</c:v>
          </c:tx>
          <c:spPr>
            <a:ln w="28575">
              <a:noFill/>
            </a:ln>
          </c:spPr>
          <c:xVal>
            <c:numRef>
              <c:f>'[9cell_FE-limited.xlsx]Sheet1'!$I$5:$I$24</c:f>
              <c:numCache>
                <c:formatCode>General</c:formatCode>
                <c:ptCount val="20"/>
                <c:pt idx="0">
                  <c:v>1.41</c:v>
                </c:pt>
                <c:pt idx="1">
                  <c:v>2.06</c:v>
                </c:pt>
                <c:pt idx="2">
                  <c:v>3.09</c:v>
                </c:pt>
                <c:pt idx="3">
                  <c:v>4.01</c:v>
                </c:pt>
                <c:pt idx="4">
                  <c:v>4.8099999999999996</c:v>
                </c:pt>
                <c:pt idx="5">
                  <c:v>5.93</c:v>
                </c:pt>
                <c:pt idx="6">
                  <c:v>7.31</c:v>
                </c:pt>
                <c:pt idx="7">
                  <c:v>8.19</c:v>
                </c:pt>
                <c:pt idx="8">
                  <c:v>9.66</c:v>
                </c:pt>
                <c:pt idx="9">
                  <c:v>10.66</c:v>
                </c:pt>
                <c:pt idx="10">
                  <c:v>11.5</c:v>
                </c:pt>
                <c:pt idx="11">
                  <c:v>12.29</c:v>
                </c:pt>
                <c:pt idx="12">
                  <c:v>13.48</c:v>
                </c:pt>
                <c:pt idx="13">
                  <c:v>14.78</c:v>
                </c:pt>
                <c:pt idx="14">
                  <c:v>17.18</c:v>
                </c:pt>
              </c:numCache>
            </c:numRef>
          </c:xVal>
          <c:yVal>
            <c:numRef>
              <c:f>'[9cell_FE-limited.xlsx]Sheet1'!$J$5:$J$24</c:f>
              <c:numCache>
                <c:formatCode>General</c:formatCode>
                <c:ptCount val="20"/>
                <c:pt idx="0">
                  <c:v>23717000000</c:v>
                </c:pt>
                <c:pt idx="1">
                  <c:v>24567000000</c:v>
                </c:pt>
                <c:pt idx="2">
                  <c:v>23862000000</c:v>
                </c:pt>
                <c:pt idx="3">
                  <c:v>28542000000</c:v>
                </c:pt>
                <c:pt idx="4">
                  <c:v>26683000000</c:v>
                </c:pt>
                <c:pt idx="5">
                  <c:v>29145000000</c:v>
                </c:pt>
                <c:pt idx="6">
                  <c:v>32268000000</c:v>
                </c:pt>
                <c:pt idx="7">
                  <c:v>29764000000</c:v>
                </c:pt>
                <c:pt idx="8">
                  <c:v>28039000000</c:v>
                </c:pt>
                <c:pt idx="9">
                  <c:v>26877000000</c:v>
                </c:pt>
                <c:pt idx="10">
                  <c:v>25672000000</c:v>
                </c:pt>
                <c:pt idx="11">
                  <c:v>24006000000</c:v>
                </c:pt>
                <c:pt idx="12">
                  <c:v>21193000000</c:v>
                </c:pt>
                <c:pt idx="13">
                  <c:v>20244000000</c:v>
                </c:pt>
                <c:pt idx="14">
                  <c:v>17012000000</c:v>
                </c:pt>
              </c:numCache>
            </c:numRef>
          </c:yVal>
          <c:smooth val="0"/>
        </c:ser>
        <c:ser>
          <c:idx val="0"/>
          <c:order val="0"/>
          <c:tx>
            <c:v>Re-HPR</c:v>
          </c:tx>
          <c:spPr>
            <a:ln w="28575">
              <a:noFill/>
            </a:ln>
          </c:spPr>
          <c:xVal>
            <c:numRef>
              <c:f>'[9cell_FE-limited.xlsx]Sheet1'!$L$5:$L$30</c:f>
              <c:numCache>
                <c:formatCode>General</c:formatCode>
                <c:ptCount val="26"/>
                <c:pt idx="0">
                  <c:v>2.5499999999999998</c:v>
                </c:pt>
                <c:pt idx="1">
                  <c:v>1.87</c:v>
                </c:pt>
                <c:pt idx="2">
                  <c:v>3.22</c:v>
                </c:pt>
                <c:pt idx="3">
                  <c:v>4.3899999999999997</c:v>
                </c:pt>
                <c:pt idx="4">
                  <c:v>6.38</c:v>
                </c:pt>
                <c:pt idx="5">
                  <c:v>7.29</c:v>
                </c:pt>
                <c:pt idx="6">
                  <c:v>8.1999999999999993</c:v>
                </c:pt>
                <c:pt idx="7">
                  <c:v>9.7100000000000009</c:v>
                </c:pt>
                <c:pt idx="8">
                  <c:v>10.72</c:v>
                </c:pt>
                <c:pt idx="9">
                  <c:v>12.31</c:v>
                </c:pt>
                <c:pt idx="10">
                  <c:v>12.86</c:v>
                </c:pt>
                <c:pt idx="11">
                  <c:v>14.05</c:v>
                </c:pt>
                <c:pt idx="12">
                  <c:v>14.56</c:v>
                </c:pt>
                <c:pt idx="13">
                  <c:v>15.64</c:v>
                </c:pt>
                <c:pt idx="14">
                  <c:v>15.5</c:v>
                </c:pt>
                <c:pt idx="15">
                  <c:v>15.47</c:v>
                </c:pt>
                <c:pt idx="16">
                  <c:v>15.45</c:v>
                </c:pt>
                <c:pt idx="17">
                  <c:v>15.26</c:v>
                </c:pt>
                <c:pt idx="18">
                  <c:v>15.59</c:v>
                </c:pt>
                <c:pt idx="19">
                  <c:v>15.74</c:v>
                </c:pt>
                <c:pt idx="20">
                  <c:v>16.53</c:v>
                </c:pt>
              </c:numCache>
            </c:numRef>
          </c:xVal>
          <c:yVal>
            <c:numRef>
              <c:f>'[9cell_FE-limited.xlsx]Sheet1'!$M$5:$M$30</c:f>
              <c:numCache>
                <c:formatCode>0.00E+00</c:formatCode>
                <c:ptCount val="26"/>
                <c:pt idx="0">
                  <c:v>24759000000</c:v>
                </c:pt>
                <c:pt idx="1">
                  <c:v>22696000000</c:v>
                </c:pt>
                <c:pt idx="2">
                  <c:v>24861000000</c:v>
                </c:pt>
                <c:pt idx="3">
                  <c:v>27371000000</c:v>
                </c:pt>
                <c:pt idx="4">
                  <c:v>29701000000</c:v>
                </c:pt>
                <c:pt idx="5">
                  <c:v>31743000000</c:v>
                </c:pt>
                <c:pt idx="6">
                  <c:v>29763000000</c:v>
                </c:pt>
                <c:pt idx="7">
                  <c:v>33094000000</c:v>
                </c:pt>
                <c:pt idx="8">
                  <c:v>31841000000</c:v>
                </c:pt>
                <c:pt idx="9">
                  <c:v>32687000000</c:v>
                </c:pt>
                <c:pt idx="10">
                  <c:v>34027000000</c:v>
                </c:pt>
                <c:pt idx="11">
                  <c:v>32329000000</c:v>
                </c:pt>
                <c:pt idx="12">
                  <c:v>31182000000</c:v>
                </c:pt>
                <c:pt idx="13">
                  <c:v>33878000000</c:v>
                </c:pt>
                <c:pt idx="14">
                  <c:v>32576000000</c:v>
                </c:pt>
                <c:pt idx="15">
                  <c:v>32425000000</c:v>
                </c:pt>
                <c:pt idx="16">
                  <c:v>32260000000</c:v>
                </c:pt>
                <c:pt idx="17">
                  <c:v>31606000000</c:v>
                </c:pt>
                <c:pt idx="18">
                  <c:v>33129000000</c:v>
                </c:pt>
                <c:pt idx="19">
                  <c:v>31744000000</c:v>
                </c:pt>
                <c:pt idx="20">
                  <c:v>36760000000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8930736"/>
        <c:axId val="288929952"/>
      </c:scatterChart>
      <c:valAx>
        <c:axId val="2889307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Eacc [MV/m]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88929952"/>
        <c:crosses val="autoZero"/>
        <c:crossBetween val="midCat"/>
      </c:valAx>
      <c:valAx>
        <c:axId val="288929952"/>
        <c:scaling>
          <c:logBase val="10"/>
          <c:orientation val="minMax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8893073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32F95-F9A4-4D43-99D1-6FFAD4E96D80}" type="datetimeFigureOut">
              <a:rPr lang="en-US" smtClean="0"/>
              <a:t>10/28/2015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8849F-948B-47DE-B7AB-34D2135DB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1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prediction to VT spec to reach 2.7 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8849F-948B-47DE-B7AB-34D2135DB6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9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E014F-10D8-4C2F-8F05-79BE88B3418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dirty="0" smtClean="0"/>
              <a:t>D. Gonnella</a:t>
            </a:r>
            <a:endParaRPr lang="en-US" alt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5394" y="6356350"/>
            <a:ext cx="34932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LCLS-II Cavity and </a:t>
            </a:r>
            <a:r>
              <a:rPr lang="en-US" dirty="0" err="1" smtClean="0"/>
              <a:t>Cryomodule</a:t>
            </a:r>
            <a:r>
              <a:rPr lang="en-US" dirty="0" smtClean="0"/>
              <a:t> Test Workshop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52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92F50A-476F-448F-BED8-974E448DF246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BB630-3C80-4EA7-A153-4B729F38DE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4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D2EF4B-8E07-4DD8-A783-BCCBFF83AE3E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8C2498-1FB1-4C51-96B7-943E602037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15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0" y="0"/>
            <a:ext cx="7467600" cy="11430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C9B0F-4966-4862-A437-46A4193D6F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1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A202DE-C2CC-4476-93B0-E511D21A2B6B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4D270D-778B-4FEC-9D78-47033F56A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30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47E56B-2DBC-4CD2-8B2F-16AE65C909F6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899E2-124C-406F-AEED-A8F9A6D028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27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7ABD5-C464-4EE9-804B-ECBE6BDC684E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8305A-EF0C-4B60-90F4-E8964A015C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43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F081E8-E93D-48DC-8CCB-93275130C06E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47FA1-91AA-4BA8-93DE-633DCBF5CD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76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29F642-8E5A-49AE-8A96-60425323DF2E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C2AC1A-DE3E-4449-9C79-7B5565929E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E0A621-EFFF-4FF7-AB1A-442575230AC2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900F-9D6F-4D76-954A-F5E76C7D42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69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36FE19-5C44-44C8-9F0B-A4426DE97165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D24478-FB36-4699-A26F-6EC985F9B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86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E4635C2-0D19-472E-BCDD-E2BC661AAED4}" type="datetimeFigureOut">
              <a:rPr lang="en-US" altLang="en-US"/>
              <a:pPr/>
              <a:t>10/28/2015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E216561-8114-4E5F-9481-0867796FFE3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0" name="Picture 7" descr="New 42in Head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1" descr="nsf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63" y="6356350"/>
            <a:ext cx="36353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CU SEAL SIMPLE BLACK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364288"/>
            <a:ext cx="3571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OE Seal 470px.jp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992" y="6344911"/>
            <a:ext cx="395939" cy="395939"/>
          </a:xfrm>
          <a:prstGeom prst="ellipse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 bwMode="auto">
          <a:xfrm>
            <a:off x="638176" y="1854200"/>
            <a:ext cx="7867649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 smtClean="0"/>
              <a:t>Vertical and Horizontal High Q Testing – Lessons Learned for LCLS-II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81475"/>
            <a:ext cx="6400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Dan Gonnella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Cornell University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October 29,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for LCLS-II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b="1" dirty="0" smtClean="0"/>
              <a:t>Lesson 1: Nitrogen-Doping is sufficient to reach High Q – performance can be achieved reliably at the three labs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2: We can expect an increase of 1 to 3 n</a:t>
            </a:r>
            <a:r>
              <a:rPr lang="el-GR" sz="3000" dirty="0" smtClean="0">
                <a:solidFill>
                  <a:schemeClr val="bg1">
                    <a:lumMod val="85000"/>
                  </a:schemeClr>
                </a:solidFill>
              </a:rPr>
              <a:t>Ω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of residual resistance from VT to HT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3: Large </a:t>
            </a:r>
            <a:r>
              <a:rPr lang="el-GR" sz="3000" dirty="0" smtClean="0">
                <a:solidFill>
                  <a:schemeClr val="bg1">
                    <a:lumMod val="85000"/>
                  </a:schemeClr>
                </a:solidFill>
              </a:rPr>
              <a:t>Δ</a:t>
            </a:r>
            <a:r>
              <a:rPr lang="en-US" sz="3000" dirty="0" err="1" smtClean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sz="3000" baseline="-25000" dirty="0" err="1" smtClean="0">
                <a:solidFill>
                  <a:schemeClr val="bg1">
                    <a:lumMod val="85000"/>
                  </a:schemeClr>
                </a:solidFill>
              </a:rPr>
              <a:t>trans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and small </a:t>
            </a:r>
            <a:r>
              <a:rPr lang="el-GR" sz="3000" dirty="0">
                <a:solidFill>
                  <a:schemeClr val="bg1">
                    <a:lumMod val="85000"/>
                  </a:schemeClr>
                </a:solidFill>
              </a:rPr>
              <a:t>Δ</a:t>
            </a:r>
            <a:r>
              <a:rPr lang="en-US" sz="3000" dirty="0" err="1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sz="3000" baseline="-25000" dirty="0" err="1">
                <a:solidFill>
                  <a:schemeClr val="bg1">
                    <a:lumMod val="85000"/>
                  </a:schemeClr>
                </a:solidFill>
              </a:rPr>
              <a:t>long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are necessary to reach High Q in N-doped cavities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4: Pressure in the furnace does significantly not affect nitrogen uptake in cavities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5: Great care needs to be taken with auxiliary parts such as HOM couplers, input couplers, etc.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0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Test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r>
              <a:rPr lang="en-US" dirty="0" smtClean="0"/>
              <a:t> vs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acc</a:t>
            </a:r>
            <a:r>
              <a:rPr lang="en-US" dirty="0" smtClean="0"/>
              <a:t> is measured at multiple temperatures:</a:t>
            </a:r>
          </a:p>
          <a:p>
            <a:pPr lvl="1"/>
            <a:r>
              <a:rPr lang="en-US" dirty="0" smtClean="0"/>
              <a:t>Cornell measures each cavity from 1.6 to 2.1 K in 0.1 K increments</a:t>
            </a:r>
          </a:p>
          <a:p>
            <a:pPr lvl="1"/>
            <a:r>
              <a:rPr lang="en-US" dirty="0" smtClean="0"/>
              <a:t>FNAL measures each cavity at 1.5 and 2.0 K</a:t>
            </a:r>
          </a:p>
          <a:p>
            <a:pPr lvl="1"/>
            <a:r>
              <a:rPr lang="en-US" dirty="0" smtClean="0"/>
              <a:t>This allows one to decompose surface resistance in to residual and BCS portions</a:t>
            </a:r>
          </a:p>
          <a:p>
            <a:r>
              <a:rPr lang="en-US" dirty="0" smtClean="0"/>
              <a:t>Cornell typically measured each cavity in a variety of cool downs with different cool down rates and external magnetic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Test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Cavities are assembled with high Q input couplers – this gives an easy and accurate measurement of the Q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Cornell uses variable couplers, FNAL and </a:t>
            </a:r>
            <a:r>
              <a:rPr lang="en-US" dirty="0" err="1" smtClean="0"/>
              <a:t>JLab</a:t>
            </a:r>
            <a:r>
              <a:rPr lang="en-US" dirty="0" smtClean="0"/>
              <a:t> use fixed couplers</a:t>
            </a:r>
          </a:p>
          <a:p>
            <a:r>
              <a:rPr lang="en-US" dirty="0" smtClean="0"/>
              <a:t>Vertical test </a:t>
            </a:r>
            <a:r>
              <a:rPr lang="en-US" dirty="0" err="1" smtClean="0"/>
              <a:t>dewars</a:t>
            </a:r>
            <a:r>
              <a:rPr lang="en-US" dirty="0" smtClean="0"/>
              <a:t> have ~1 </a:t>
            </a:r>
            <a:r>
              <a:rPr lang="en-US" dirty="0" err="1" smtClean="0"/>
              <a:t>mG</a:t>
            </a:r>
            <a:r>
              <a:rPr lang="en-US" dirty="0" smtClean="0"/>
              <a:t> ambient magnetic field at all three labs</a:t>
            </a:r>
          </a:p>
          <a:p>
            <a:r>
              <a:rPr lang="en-US" dirty="0" smtClean="0"/>
              <a:t>Cavities are typically cooled by dumping in liquid, resulting in very fast cool downs with large temperature gradients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5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Instrumentation and VT Summary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457806"/>
              </p:ext>
            </p:extLst>
          </p:nvPr>
        </p:nvGraphicFramePr>
        <p:xfrm>
          <a:off x="1524000" y="826231"/>
          <a:ext cx="6096000" cy="591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Details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r>
                        <a:rPr lang="en-US" sz="2000" baseline="0" dirty="0" smtClean="0"/>
                        <a:t> Sensors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At</a:t>
                      </a:r>
                      <a:r>
                        <a:rPr lang="en-US" sz="2000" baseline="0" dirty="0" smtClean="0"/>
                        <a:t> least 3 </a:t>
                      </a:r>
                      <a:r>
                        <a:rPr lang="en-US" sz="2000" baseline="0" dirty="0" err="1" smtClean="0"/>
                        <a:t>Cernox</a:t>
                      </a:r>
                      <a:r>
                        <a:rPr lang="en-US" sz="2000" baseline="0" dirty="0" smtClean="0"/>
                        <a:t> sensors on cavity cells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Fluxgate</a:t>
                      </a:r>
                      <a:r>
                        <a:rPr lang="en-US" sz="2000" baseline="0" dirty="0" smtClean="0"/>
                        <a:t> Magnetometers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At least two, one transverse,</a:t>
                      </a:r>
                      <a:r>
                        <a:rPr lang="en-US" sz="2000" baseline="0" dirty="0" smtClean="0"/>
                        <a:t> one longitudinal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Ambient magnetic 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&lt;1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mG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Radiation</a:t>
                      </a:r>
                      <a:r>
                        <a:rPr lang="en-US" sz="2000" baseline="0" dirty="0" smtClean="0"/>
                        <a:t> Monitors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 outside the </a:t>
                      </a:r>
                      <a:r>
                        <a:rPr lang="en-US" sz="2000" dirty="0" err="1" smtClean="0"/>
                        <a:t>dewar</a:t>
                      </a:r>
                      <a:r>
                        <a:rPr lang="en-US" sz="2000" baseline="0" dirty="0" smtClean="0"/>
                        <a:t> under the shielding block (at Cornell)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</a:t>
                      </a:r>
                      <a:r>
                        <a:rPr lang="en-US" sz="2000" baseline="-25000" dirty="0" smtClean="0"/>
                        <a:t>0</a:t>
                      </a:r>
                      <a:r>
                        <a:rPr lang="en-US" sz="2000" baseline="0" dirty="0" smtClean="0"/>
                        <a:t> vs E measured at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1.6, 1.7, 1.8, 1.9, 2.0,</a:t>
                      </a:r>
                      <a:r>
                        <a:rPr lang="en-US" sz="2000" baseline="0" dirty="0" smtClean="0"/>
                        <a:t> 2.1 K (Cornell)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Other items measured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</a:t>
                      </a:r>
                      <a:r>
                        <a:rPr lang="en-US" sz="2000" baseline="-25000" dirty="0" smtClean="0"/>
                        <a:t>0</a:t>
                      </a:r>
                      <a:r>
                        <a:rPr lang="en-US" sz="2000" baseline="0" dirty="0" smtClean="0"/>
                        <a:t> vs T, f vs T (Cornell)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Additional details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Multiple cool downs with different cooling rates and external magnetic</a:t>
                      </a:r>
                      <a:r>
                        <a:rPr lang="en-US" sz="2000" baseline="0" dirty="0" smtClean="0"/>
                        <a:t> fields (Cornell)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6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Production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38039"/>
              </p:ext>
            </p:extLst>
          </p:nvPr>
        </p:nvGraphicFramePr>
        <p:xfrm>
          <a:off x="1524000" y="826231"/>
          <a:ext cx="6267188" cy="591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33594"/>
                <a:gridCol w="31335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Details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r>
                        <a:rPr lang="en-US" sz="2000" baseline="0" dirty="0" smtClean="0"/>
                        <a:t> Sensors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At</a:t>
                      </a:r>
                      <a:r>
                        <a:rPr lang="en-US" sz="2000" baseline="0" dirty="0" smtClean="0"/>
                        <a:t> least 3 </a:t>
                      </a:r>
                      <a:r>
                        <a:rPr lang="en-US" sz="2000" baseline="0" dirty="0" err="1" smtClean="0"/>
                        <a:t>Cernox</a:t>
                      </a:r>
                      <a:r>
                        <a:rPr lang="en-US" sz="2000" baseline="0" dirty="0" smtClean="0"/>
                        <a:t> sensors on cavity cells  </a:t>
                      </a:r>
                      <a:r>
                        <a:rPr lang="en-US" sz="2000" b="1" baseline="0" dirty="0" smtClean="0">
                          <a:solidFill>
                            <a:srgbClr val="00B050"/>
                          </a:solidFill>
                        </a:rPr>
                        <a:t>Need at least 1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Fluxgate</a:t>
                      </a:r>
                      <a:r>
                        <a:rPr lang="en-US" sz="2000" baseline="0" dirty="0" smtClean="0"/>
                        <a:t> Magnetometers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At least two, one transverse,</a:t>
                      </a:r>
                      <a:r>
                        <a:rPr lang="en-US" sz="2000" baseline="0" dirty="0" smtClean="0"/>
                        <a:t> one longitudinal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Ambient magnetic 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trike="sngStrike" dirty="0" smtClean="0">
                          <a:solidFill>
                            <a:schemeClr val="tx1"/>
                          </a:solidFill>
                        </a:rPr>
                        <a:t>&lt;1</a:t>
                      </a:r>
                      <a:r>
                        <a:rPr lang="en-US" sz="2000" strike="sng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strike="sngStrike" baseline="0" dirty="0" err="1" smtClean="0">
                          <a:solidFill>
                            <a:schemeClr val="tx1"/>
                          </a:solidFill>
                        </a:rPr>
                        <a:t>mG</a:t>
                      </a:r>
                      <a:r>
                        <a:rPr lang="en-US" sz="2000" strike="sngStrike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2000" strike="noStrike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2000" b="1" strike="noStrike" baseline="0" dirty="0" smtClean="0">
                          <a:solidFill>
                            <a:srgbClr val="00B050"/>
                          </a:solidFill>
                        </a:rPr>
                        <a:t>5 </a:t>
                      </a:r>
                      <a:r>
                        <a:rPr lang="en-US" sz="2000" b="1" strike="noStrike" baseline="0" dirty="0" err="1" smtClean="0">
                          <a:solidFill>
                            <a:srgbClr val="00B050"/>
                          </a:solidFill>
                        </a:rPr>
                        <a:t>mG</a:t>
                      </a:r>
                      <a:r>
                        <a:rPr lang="en-US" sz="2000" b="1" strike="noStrike" baseline="0" dirty="0" smtClean="0">
                          <a:solidFill>
                            <a:srgbClr val="00B050"/>
                          </a:solidFill>
                        </a:rPr>
                        <a:t>?</a:t>
                      </a:r>
                      <a:endParaRPr lang="en-US" sz="2000" b="1" strike="noStrike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Radiation</a:t>
                      </a:r>
                      <a:r>
                        <a:rPr lang="en-US" sz="2000" baseline="0" dirty="0" smtClean="0"/>
                        <a:t> Monitors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 outside the </a:t>
                      </a:r>
                      <a:r>
                        <a:rPr lang="en-US" sz="2000" dirty="0" err="1" smtClean="0"/>
                        <a:t>dewar</a:t>
                      </a:r>
                      <a:r>
                        <a:rPr lang="en-US" sz="2000" baseline="0" dirty="0" smtClean="0"/>
                        <a:t> under the shielding block (at Cornell)     </a:t>
                      </a:r>
                      <a:r>
                        <a:rPr lang="en-US" sz="2000" b="1" baseline="0" dirty="0" smtClean="0">
                          <a:solidFill>
                            <a:srgbClr val="00B050"/>
                          </a:solidFill>
                        </a:rPr>
                        <a:t>Do we need more?</a:t>
                      </a:r>
                      <a:endParaRPr 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</a:t>
                      </a:r>
                      <a:r>
                        <a:rPr lang="en-US" sz="2000" baseline="-25000" dirty="0" smtClean="0"/>
                        <a:t>0</a:t>
                      </a:r>
                      <a:r>
                        <a:rPr lang="en-US" sz="2000" baseline="0" dirty="0" smtClean="0"/>
                        <a:t> vs E measured at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1.6, </a:t>
                      </a:r>
                      <a:r>
                        <a:rPr lang="en-US" sz="2000" strike="sngStrike" dirty="0" smtClean="0"/>
                        <a:t>1.7, 1.8, 1.9, </a:t>
                      </a:r>
                      <a:r>
                        <a:rPr lang="en-US" sz="2000" dirty="0" smtClean="0"/>
                        <a:t>2.0</a:t>
                      </a:r>
                      <a:r>
                        <a:rPr lang="en-US" sz="2000" strike="sngStrike" dirty="0" smtClean="0"/>
                        <a:t>,</a:t>
                      </a:r>
                      <a:r>
                        <a:rPr lang="en-US" sz="2000" strike="sngStrike" baseline="0" dirty="0" smtClean="0"/>
                        <a:t> 2.1 K </a:t>
                      </a:r>
                      <a:r>
                        <a:rPr lang="en-US" sz="2000" baseline="0" dirty="0" smtClean="0"/>
                        <a:t>(Cornell)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Other items measured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trike="sngStrike" dirty="0" smtClean="0"/>
                        <a:t>Q</a:t>
                      </a:r>
                      <a:r>
                        <a:rPr lang="en-US" sz="2000" strike="sngStrike" baseline="-25000" dirty="0" smtClean="0"/>
                        <a:t>0</a:t>
                      </a:r>
                      <a:r>
                        <a:rPr lang="en-US" sz="2000" strike="sngStrike" baseline="0" dirty="0" smtClean="0"/>
                        <a:t> vs T, f vs T (Cornell)</a:t>
                      </a:r>
                      <a:endParaRPr lang="en-US" sz="2000" strike="sngStrik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Additional details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trike="sngStrike" dirty="0" smtClean="0"/>
                        <a:t>Multiple cool downs with different cooling rates and external magnetic</a:t>
                      </a:r>
                      <a:r>
                        <a:rPr lang="en-US" sz="2000" strike="sngStrike" baseline="0" dirty="0" smtClean="0"/>
                        <a:t> fields (Cornell)</a:t>
                      </a:r>
                      <a:endParaRPr lang="en-US" sz="2000" strike="sngStrik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8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HTC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" b="8457"/>
          <a:stretch/>
        </p:blipFill>
        <p:spPr>
          <a:xfrm>
            <a:off x="70149" y="1201274"/>
            <a:ext cx="4249439" cy="1858828"/>
          </a:xfrm>
          <a:prstGeom prst="rect">
            <a:avLst/>
          </a:prstGeom>
          <a:ln>
            <a:noFill/>
          </a:ln>
        </p:spPr>
      </p:pic>
      <p:pic>
        <p:nvPicPr>
          <p:cNvPr id="5" name="Picture 1" descr="IMG_6449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1067" y="3402508"/>
            <a:ext cx="5176837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8"/>
          <p:cNvSpPr txBox="1">
            <a:spLocks noChangeArrowheads="1"/>
          </p:cNvSpPr>
          <p:nvPr/>
        </p:nvSpPr>
        <p:spPr bwMode="auto">
          <a:xfrm>
            <a:off x="4319588" y="1060052"/>
            <a:ext cx="4824412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spcAft>
                <a:spcPts val="800"/>
              </a:spcAft>
              <a:defRPr/>
            </a:pPr>
            <a:r>
              <a:rPr lang="en-US" sz="2000" b="1" dirty="0" smtClean="0"/>
              <a:t>  One-cavity test cryomodule</a:t>
            </a:r>
            <a:endParaRPr lang="en-US" sz="2000" b="1" dirty="0"/>
          </a:p>
          <a:p>
            <a:pPr>
              <a:spcAft>
                <a:spcPts val="8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Short version of a main </a:t>
            </a:r>
            <a:r>
              <a:rPr lang="en-US" sz="2000" dirty="0" err="1" smtClean="0"/>
              <a:t>linac</a:t>
            </a:r>
            <a:r>
              <a:rPr lang="en-US" sz="2000" dirty="0" smtClean="0"/>
              <a:t> cryomodule</a:t>
            </a:r>
          </a:p>
          <a:p>
            <a:pPr>
              <a:spcAft>
                <a:spcPts val="8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Same module construction (magnetic shields, cryogenic system…)</a:t>
            </a:r>
          </a:p>
          <a:p>
            <a:pPr>
              <a:spcAft>
                <a:spcPts val="80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D</a:t>
            </a:r>
            <a:r>
              <a:rPr lang="en-US" sz="2000" dirty="0" smtClean="0"/>
              <a:t>edicated to high Q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studies</a:t>
            </a:r>
            <a:endParaRPr lang="en-US" sz="2000" dirty="0"/>
          </a:p>
          <a:p>
            <a:pPr>
              <a:spcAft>
                <a:spcPts val="800"/>
              </a:spcAft>
              <a:buFont typeface="Arial" pitchFamily="34" charset="0"/>
              <a:buChar char="•"/>
              <a:defRPr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36" r="16599"/>
          <a:stretch/>
        </p:blipFill>
        <p:spPr>
          <a:xfrm>
            <a:off x="70149" y="3584511"/>
            <a:ext cx="3577350" cy="24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HTC Results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84454"/>
              </p:ext>
            </p:extLst>
          </p:nvPr>
        </p:nvGraphicFramePr>
        <p:xfrm>
          <a:off x="595582" y="1827967"/>
          <a:ext cx="7842163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5080"/>
                <a:gridCol w="1343343"/>
                <a:gridCol w="1481949"/>
                <a:gridCol w="1325880"/>
                <a:gridCol w="1271063"/>
                <a:gridCol w="1144848"/>
              </a:tblGrid>
              <a:tr h="71301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Cavity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Prepared By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 Coupler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Helium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Vessel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9611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HTC9-1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ACC012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FNAL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Q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ILC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611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HTC9-2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AES011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FNAL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Q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ILC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611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HTC9-3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AES018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Cornell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Q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LCLS-II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611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HTC9-4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AES018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Cornell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LCLS-II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LCLS-II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792236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HTC9-5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AES030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JLab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LCLS-II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LCLS-II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Tuner, HOM Couplers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1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HTC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47"/>
          <a:stretch/>
        </p:blipFill>
        <p:spPr>
          <a:xfrm>
            <a:off x="5815142" y="1083982"/>
            <a:ext cx="3230264" cy="262579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70088"/>
              </p:ext>
            </p:extLst>
          </p:nvPr>
        </p:nvGraphicFramePr>
        <p:xfrm>
          <a:off x="413050" y="3915054"/>
          <a:ext cx="8518620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3598"/>
                <a:gridCol w="1115568"/>
                <a:gridCol w="1115568"/>
                <a:gridCol w="1499450"/>
                <a:gridCol w="1853277"/>
                <a:gridCol w="1611159"/>
              </a:tblGrid>
              <a:tr h="31842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Cavity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Lhe</a:t>
                      </a:r>
                      <a:r>
                        <a:rPr lang="en-US" sz="1600" dirty="0" smtClean="0"/>
                        <a:t> Tank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HTC Test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VT Result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HT Result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Δ</a:t>
                      </a:r>
                      <a:r>
                        <a:rPr lang="en-US" sz="1600" dirty="0" smtClean="0"/>
                        <a:t>R</a:t>
                      </a:r>
                      <a:r>
                        <a:rPr lang="en-US" sz="1600" baseline="-25000" dirty="0" smtClean="0"/>
                        <a:t>VT-&gt;HT </a:t>
                      </a:r>
                      <a:r>
                        <a:rPr lang="en-US" sz="1600" baseline="0" dirty="0" smtClean="0"/>
                        <a:t>[n</a:t>
                      </a:r>
                      <a:r>
                        <a:rPr lang="el-GR" sz="1600" baseline="0" dirty="0" smtClean="0"/>
                        <a:t>Ω</a:t>
                      </a:r>
                      <a:r>
                        <a:rPr lang="en-US" sz="1600" baseline="0" dirty="0" smtClean="0"/>
                        <a:t>]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346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TB9ACC012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ILC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HTC9-1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(3.5±0.4)x10</a:t>
                      </a:r>
                      <a:r>
                        <a:rPr lang="en-US" sz="1600" baseline="30000" dirty="0" smtClean="0"/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(3.2±0.3)x10</a:t>
                      </a:r>
                      <a:r>
                        <a:rPr lang="en-US" sz="1600" baseline="30000" dirty="0" smtClean="0"/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 ± 2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346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TB9AES011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ILC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HTC9-2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(3.4±0.3)x10</a:t>
                      </a:r>
                      <a:r>
                        <a:rPr lang="en-US" sz="1600" baseline="30000" dirty="0" smtClean="0"/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(2.7±0.3)x10</a:t>
                      </a:r>
                      <a:r>
                        <a:rPr lang="en-US" sz="1600" baseline="30000" dirty="0" smtClean="0"/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 ± 2</a:t>
                      </a:r>
                      <a:endParaRPr lang="en-US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2346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TB9AES018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LCLS-II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HTC9-3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(2.2±0.3)x10</a:t>
                      </a:r>
                      <a:r>
                        <a:rPr lang="en-US" sz="1600" baseline="30000" dirty="0" smtClean="0"/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(2.2±0.2)x10</a:t>
                      </a:r>
                      <a:r>
                        <a:rPr lang="en-US" sz="1600" baseline="30000" dirty="0" smtClean="0"/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 ± 2</a:t>
                      </a:r>
                      <a:endParaRPr lang="en-US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2042" y="5313608"/>
            <a:ext cx="8720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rgbClr val="C00000"/>
                </a:solidFill>
              </a:rPr>
              <a:t>Conclusion</a:t>
            </a:r>
            <a:r>
              <a:rPr lang="en-US" sz="2400" b="1" dirty="0" smtClean="0">
                <a:solidFill>
                  <a:srgbClr val="C00000"/>
                </a:solidFill>
              </a:rPr>
              <a:t>: No significant change in performance when </a:t>
            </a:r>
            <a:br>
              <a:rPr lang="en-US" sz="2400" b="1" dirty="0" smtClean="0">
                <a:solidFill>
                  <a:srgbClr val="C00000"/>
                </a:solidFill>
              </a:rPr>
            </a:br>
            <a:r>
              <a:rPr lang="en-US" sz="2400" b="1" dirty="0" smtClean="0">
                <a:solidFill>
                  <a:srgbClr val="C00000"/>
                </a:solidFill>
              </a:rPr>
              <a:t>cavity is installed in cryomodule.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7"/>
          <a:stretch/>
        </p:blipFill>
        <p:spPr>
          <a:xfrm>
            <a:off x="57726" y="1118690"/>
            <a:ext cx="3015407" cy="26703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33" y="1083982"/>
            <a:ext cx="3096177" cy="27218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63710" y="290046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08503" y="2905733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4978" y="2901853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41005" y="1072407"/>
            <a:ext cx="99257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HTC9-2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7165882" y="1084502"/>
            <a:ext cx="99257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smtClean="0"/>
              <a:t>HTC9-3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1293687" y="1061256"/>
            <a:ext cx="8656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HTC9-1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608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Cornell, FNAL, </a:t>
            </a:r>
            <a:r>
              <a:rPr lang="en-US" sz="3500" dirty="0" err="1" smtClean="0"/>
              <a:t>Jlab</a:t>
            </a:r>
            <a:r>
              <a:rPr lang="en-US" sz="3500" dirty="0"/>
              <a:t> </a:t>
            </a:r>
            <a:r>
              <a:rPr lang="en-US" sz="3500" dirty="0" smtClean="0"/>
              <a:t>9 Cell Results</a:t>
            </a:r>
            <a:endParaRPr lang="en-US" sz="35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083710"/>
              </p:ext>
            </p:extLst>
          </p:nvPr>
        </p:nvGraphicFramePr>
        <p:xfrm>
          <a:off x="123370" y="1473202"/>
          <a:ext cx="8982530" cy="3951506"/>
        </p:xfrm>
        <a:graphic>
          <a:graphicData uri="http://schemas.openxmlformats.org/drawingml/2006/table">
            <a:tbl>
              <a:tblPr/>
              <a:tblGrid>
                <a:gridCol w="921658"/>
                <a:gridCol w="1175657"/>
                <a:gridCol w="1422400"/>
                <a:gridCol w="1335314"/>
                <a:gridCol w="1364343"/>
                <a:gridCol w="1480457"/>
                <a:gridCol w="1282701"/>
              </a:tblGrid>
              <a:tr h="622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Cavity ID#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2K Q0 at 16 MV/m - vertical test, bare cavity [1E10]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2K Q0 at 16 MV/m - vertical test, dressed cavity [1E10]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2K Q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 (Body)" charset="0"/>
                        </a:rPr>
                        <a:t>0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 at 16 MV/m - horizontal test [1E10]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Maximum accelerating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field,</a:t>
                      </a:r>
                      <a:r>
                        <a:rPr lang="en-US" sz="10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 latest test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[MV/m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]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ymbol" charset="2"/>
                        </a:rPr>
                        <a:t>D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R - vertical bare to vertical dressed [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Symbol" charset="2"/>
                        </a:rPr>
                        <a:t>W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ymbol" charset="2"/>
                        </a:rPr>
                        <a:t>]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Symbol" charset="2"/>
                        </a:rPr>
                        <a:t>D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R - vertical dressed to horizontal dressed [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Symbol" charset="2"/>
                        </a:rPr>
                        <a:t>W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]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2267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ACC015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24.0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159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AES016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AES019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18.8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AES021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3.4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-0.9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AES022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26.2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AES024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7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AES026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21.4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174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AES027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2.7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22.8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-0.4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AES028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1451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AES029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23.7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24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AES030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2.9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1741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AES031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2.4 at 8 MV/m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19.4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62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AES032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4.2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23.0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(admin limit)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154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AES033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3.9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21.3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2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AES034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3.9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128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AES035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3.6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2.9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8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AES036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4.1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3.7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19.0 (admin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limit)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3174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Average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3.0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</a:t>
                      </a:r>
                    </a:p>
                  </a:txBody>
                  <a:tcPr marL="12700" marR="12700" marT="1269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1562" y="5436296"/>
            <a:ext cx="7778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Conclusion: We see a 1 to 3 n</a:t>
            </a:r>
            <a:r>
              <a:rPr lang="el-GR" sz="2000" b="1" dirty="0" smtClean="0">
                <a:solidFill>
                  <a:srgbClr val="FF0000"/>
                </a:solidFill>
              </a:rPr>
              <a:t>Ω</a:t>
            </a:r>
            <a:r>
              <a:rPr lang="en-US" sz="2000" b="1" dirty="0" smtClean="0">
                <a:solidFill>
                  <a:srgbClr val="FF0000"/>
                </a:solidFill>
              </a:rPr>
              <a:t> increase in residual resistance from bare VT to dressed HT </a:t>
            </a:r>
          </a:p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Should we increase the spec to </a:t>
            </a:r>
            <a:r>
              <a:rPr lang="en-US" sz="2000" b="1" dirty="0" smtClean="0">
                <a:solidFill>
                  <a:srgbClr val="00B050"/>
                </a:solidFill>
              </a:rPr>
              <a:t>3.4x10</a:t>
            </a:r>
            <a:r>
              <a:rPr lang="en-US" sz="2000" b="1" baseline="30000" dirty="0" smtClean="0">
                <a:solidFill>
                  <a:srgbClr val="00B050"/>
                </a:solidFill>
              </a:rPr>
              <a:t>10 </a:t>
            </a:r>
            <a:r>
              <a:rPr lang="en-US" sz="2000" b="1" dirty="0" smtClean="0">
                <a:solidFill>
                  <a:srgbClr val="00B050"/>
                </a:solidFill>
              </a:rPr>
              <a:t>in VT to meet 2.7x10</a:t>
            </a:r>
            <a:r>
              <a:rPr lang="en-US" sz="2000" b="1" baseline="30000" dirty="0" smtClean="0">
                <a:solidFill>
                  <a:srgbClr val="00B050"/>
                </a:solidFill>
              </a:rPr>
              <a:t>10</a:t>
            </a:r>
            <a:r>
              <a:rPr lang="en-US" sz="2000" b="1" dirty="0" smtClean="0">
                <a:solidFill>
                  <a:srgbClr val="00B050"/>
                </a:solidFill>
              </a:rPr>
              <a:t> in CM?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 of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6298" y="4854224"/>
            <a:ext cx="87314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 HTC9-3, both BCS resistance and residual resistance changed from VT to 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Should we be taking 1.6 and 2 K curves during production to identify which component of </a:t>
            </a:r>
            <a:r>
              <a:rPr lang="en-US" sz="2400" dirty="0" err="1" smtClean="0"/>
              <a:t>R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 potential issues are coming from?</a:t>
            </a:r>
            <a:endParaRPr lang="en-US" sz="2400" dirty="0"/>
          </a:p>
        </p:txBody>
      </p:sp>
      <p:pic>
        <p:nvPicPr>
          <p:cNvPr id="8" name="Picture 7" descr="r0_vs_e_cd1_v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31" y="1326638"/>
            <a:ext cx="4347502" cy="3245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8" y="1326638"/>
            <a:ext cx="4408146" cy="32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LCLS-II High Q R&amp;D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Labs participated in R&amp;D on High Q: Cornell, </a:t>
            </a:r>
            <a:r>
              <a:rPr lang="en-US" dirty="0" err="1" smtClean="0"/>
              <a:t>Fermilab</a:t>
            </a:r>
            <a:r>
              <a:rPr lang="en-US" dirty="0" smtClean="0"/>
              <a:t>, and </a:t>
            </a:r>
            <a:r>
              <a:rPr lang="en-US" dirty="0" err="1" smtClean="0"/>
              <a:t>JLab</a:t>
            </a:r>
            <a:endParaRPr lang="en-US" dirty="0" smtClean="0"/>
          </a:p>
          <a:p>
            <a:r>
              <a:rPr lang="en-US" dirty="0" smtClean="0"/>
              <a:t>This R&amp;D consisted of:</a:t>
            </a:r>
          </a:p>
          <a:p>
            <a:pPr lvl="1"/>
            <a:r>
              <a:rPr lang="en-US" dirty="0" smtClean="0"/>
              <a:t>Design of N-Doping recipe for Single and 9-Cell cavities</a:t>
            </a:r>
          </a:p>
          <a:p>
            <a:pPr lvl="1"/>
            <a:r>
              <a:rPr lang="en-US" dirty="0" smtClean="0"/>
              <a:t>Testing of cavities vertically </a:t>
            </a:r>
          </a:p>
          <a:p>
            <a:pPr lvl="1"/>
            <a:r>
              <a:rPr lang="en-US" dirty="0" smtClean="0"/>
              <a:t>Testing of fully dressed cavities horizontally</a:t>
            </a:r>
          </a:p>
          <a:p>
            <a:r>
              <a:rPr lang="en-US" dirty="0" smtClean="0"/>
              <a:t>This work was meant to demonstrate feasibility and repeatability of N-doping for LCLS-II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r>
              <a:rPr lang="en-US" dirty="0" smtClean="0"/>
              <a:t> vs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acc</a:t>
            </a:r>
            <a:r>
              <a:rPr lang="en-US" baseline="-25000" dirty="0" smtClean="0"/>
              <a:t> </a:t>
            </a:r>
            <a:r>
              <a:rPr lang="en-US" dirty="0" smtClean="0"/>
              <a:t>is measured cryogenically due to low </a:t>
            </a:r>
            <a:r>
              <a:rPr lang="en-US" dirty="0" err="1" smtClean="0"/>
              <a:t>Q</a:t>
            </a:r>
            <a:r>
              <a:rPr lang="en-US" baseline="-25000" dirty="0" err="1" smtClean="0"/>
              <a:t>ext</a:t>
            </a:r>
            <a:r>
              <a:rPr lang="en-US" dirty="0" smtClean="0"/>
              <a:t>, which is very time consuming</a:t>
            </a:r>
          </a:p>
          <a:p>
            <a:r>
              <a:rPr lang="en-US" dirty="0" smtClean="0"/>
              <a:t>Cool downs are typically done by dumping in helium gas, which results in fast cool downs but with smaller temperature gradients than can be achieved in vertical test</a:t>
            </a:r>
          </a:p>
          <a:p>
            <a:r>
              <a:rPr lang="en-US" dirty="0" smtClean="0"/>
              <a:t>Multiple cool downs completed to optimize flux expulsion and reach high Q</a:t>
            </a:r>
            <a:r>
              <a:rPr lang="en-US" baseline="-25000" dirty="0" smtClean="0"/>
              <a:t>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Instrumentation and HT Summary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85385"/>
              </p:ext>
            </p:extLst>
          </p:nvPr>
        </p:nvGraphicFramePr>
        <p:xfrm>
          <a:off x="1039659" y="850796"/>
          <a:ext cx="7081382" cy="5303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40691"/>
                <a:gridCol w="35406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Item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Details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Temperature</a:t>
                      </a:r>
                      <a:r>
                        <a:rPr lang="en-US" sz="2000" baseline="0" dirty="0" smtClean="0"/>
                        <a:t> Sensors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Cernox</a:t>
                      </a:r>
                      <a:r>
                        <a:rPr lang="en-US" sz="2000" baseline="0" dirty="0" smtClean="0"/>
                        <a:t> sensors distributed on the cavity cells, beam tubes, coupler, and HOM cans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Fluxgate</a:t>
                      </a:r>
                      <a:r>
                        <a:rPr lang="en-US" sz="2000" baseline="0" dirty="0" smtClean="0"/>
                        <a:t> Magnetometers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At least two, one transverse,</a:t>
                      </a:r>
                      <a:r>
                        <a:rPr lang="en-US" sz="2000" baseline="0" dirty="0" smtClean="0"/>
                        <a:t> one longitudinal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Ambient magnetic field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&lt;3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mG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Radiation</a:t>
                      </a:r>
                      <a:r>
                        <a:rPr lang="en-US" sz="2000" baseline="0" dirty="0" smtClean="0"/>
                        <a:t> Monitors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On either side of the </a:t>
                      </a:r>
                      <a:r>
                        <a:rPr lang="en-US" sz="2000" dirty="0" err="1" smtClean="0"/>
                        <a:t>cryomodule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</a:t>
                      </a:r>
                      <a:r>
                        <a:rPr lang="en-US" sz="2000" baseline="-25000" dirty="0" smtClean="0"/>
                        <a:t>0</a:t>
                      </a:r>
                      <a:r>
                        <a:rPr lang="en-US" sz="2000" baseline="0" dirty="0" smtClean="0"/>
                        <a:t> vs E measured at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1.6, 2.0</a:t>
                      </a:r>
                      <a:r>
                        <a:rPr lang="en-US" sz="2000" baseline="0" dirty="0" smtClean="0"/>
                        <a:t> K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Other items measured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</a:t>
                      </a:r>
                      <a:r>
                        <a:rPr lang="en-US" sz="2000" baseline="-25000" dirty="0" smtClean="0"/>
                        <a:t>0</a:t>
                      </a:r>
                      <a:r>
                        <a:rPr lang="en-US" sz="2000" baseline="0" dirty="0" smtClean="0"/>
                        <a:t> vs T, f vs T (Cornell)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Additional details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Multiple cool downs with different cooling rates and external magnetic</a:t>
                      </a:r>
                      <a:r>
                        <a:rPr lang="en-US" sz="2000" baseline="0" dirty="0" smtClean="0"/>
                        <a:t> fields (Cornell)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0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088"/>
            <a:ext cx="8229600" cy="5211763"/>
          </a:xfrm>
        </p:spPr>
        <p:txBody>
          <a:bodyPr/>
          <a:lstStyle/>
          <a:p>
            <a:r>
              <a:rPr lang="en-US" dirty="0" smtClean="0"/>
              <a:t>Many </a:t>
            </a:r>
            <a:r>
              <a:rPr lang="en-US" dirty="0" err="1" smtClean="0"/>
              <a:t>Cernox</a:t>
            </a:r>
            <a:r>
              <a:rPr lang="en-US" dirty="0" smtClean="0"/>
              <a:t> sensors are impractical from a cost perspective – how many should we have?</a:t>
            </a:r>
          </a:p>
          <a:p>
            <a:r>
              <a:rPr lang="en-US" dirty="0" smtClean="0"/>
              <a:t>Fluxgates are also expensive but we need at least one to measure magnetic fields</a:t>
            </a:r>
          </a:p>
          <a:p>
            <a:r>
              <a:rPr lang="en-US" dirty="0" smtClean="0"/>
              <a:t>1.6 K and 2.0 K curves should be measured in order to better understand poor performance</a:t>
            </a:r>
          </a:p>
          <a:p>
            <a:pPr lvl="1"/>
            <a:r>
              <a:rPr lang="en-US" dirty="0" smtClean="0"/>
              <a:t>Some cavities will not meet spec, understanding why is very important to solving that problem in future cavities</a:t>
            </a:r>
          </a:p>
          <a:p>
            <a:r>
              <a:rPr lang="en-US" dirty="0" smtClean="0"/>
              <a:t>Temperature sensors on the HOM cans are highly recommended – will be discussed in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for LCLS-II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1: Nitrogen-Doping is sufficient to reach High Q – performance can be achieved reliably at the three labs</a:t>
            </a:r>
          </a:p>
          <a:p>
            <a:r>
              <a:rPr lang="en-US" sz="3000" b="1" dirty="0" smtClean="0"/>
              <a:t>Lesson 2: We can expect an increase of 1 to 3 n</a:t>
            </a:r>
            <a:r>
              <a:rPr lang="el-GR" sz="3000" b="1" dirty="0" smtClean="0"/>
              <a:t>Ω</a:t>
            </a:r>
            <a:r>
              <a:rPr lang="en-US" sz="3000" b="1" dirty="0" smtClean="0"/>
              <a:t> of residual resistance from VT to HT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3: Large </a:t>
            </a:r>
            <a:r>
              <a:rPr lang="el-GR" sz="3000" dirty="0" smtClean="0">
                <a:solidFill>
                  <a:schemeClr val="bg1">
                    <a:lumMod val="85000"/>
                  </a:schemeClr>
                </a:solidFill>
              </a:rPr>
              <a:t>Δ</a:t>
            </a:r>
            <a:r>
              <a:rPr lang="en-US" sz="3000" dirty="0" err="1" smtClean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sz="3000" baseline="-25000" dirty="0" err="1" smtClean="0">
                <a:solidFill>
                  <a:schemeClr val="bg1">
                    <a:lumMod val="85000"/>
                  </a:schemeClr>
                </a:solidFill>
              </a:rPr>
              <a:t>trans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and small </a:t>
            </a:r>
            <a:r>
              <a:rPr lang="el-GR" sz="3000" dirty="0">
                <a:solidFill>
                  <a:schemeClr val="bg1">
                    <a:lumMod val="85000"/>
                  </a:schemeClr>
                </a:solidFill>
              </a:rPr>
              <a:t>Δ</a:t>
            </a:r>
            <a:r>
              <a:rPr lang="en-US" sz="3000" dirty="0" err="1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sz="3000" baseline="-25000" dirty="0" err="1">
                <a:solidFill>
                  <a:schemeClr val="bg1">
                    <a:lumMod val="85000"/>
                  </a:schemeClr>
                </a:solidFill>
              </a:rPr>
              <a:t>long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 are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necessary to reach High Q in N-doped cavities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4: Pressure in the furnace does not significantly affect nitrogen uptake in cavities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5: Great care needs to be taken with auxiliary parts such as HOM couplers, input couplers, etc.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110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Field Studies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t="14584" r="13086"/>
          <a:stretch/>
        </p:blipFill>
        <p:spPr>
          <a:xfrm>
            <a:off x="1686669" y="887631"/>
            <a:ext cx="2981325" cy="58578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782169" y="1030505"/>
            <a:ext cx="4886324" cy="182166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000" r="27396"/>
          <a:stretch/>
        </p:blipFill>
        <p:spPr>
          <a:xfrm>
            <a:off x="5621901" y="1030505"/>
            <a:ext cx="3046592" cy="24288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267569" y="3459382"/>
            <a:ext cx="1704976" cy="2152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67569" y="3459382"/>
            <a:ext cx="2276476" cy="6572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267569" y="2244945"/>
            <a:ext cx="1847850" cy="1214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77244" y="2852164"/>
            <a:ext cx="1304925" cy="86439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782169" y="3459383"/>
            <a:ext cx="4886324" cy="257174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77244" y="1030505"/>
            <a:ext cx="3144657" cy="1821658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477244" y="3459382"/>
            <a:ext cx="3144657" cy="257175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145197" y="2040158"/>
            <a:ext cx="694623" cy="2076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25120" y="2980753"/>
            <a:ext cx="1096781" cy="20788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354372" y="4645245"/>
            <a:ext cx="1267529" cy="4143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994" y="3183157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Temperature Sensors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077819" y="4031895"/>
            <a:ext cx="1485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Fluxgate</a:t>
            </a:r>
          </a:p>
          <a:p>
            <a:pPr algn="ctr"/>
            <a:r>
              <a:rPr lang="en-US" sz="1600" dirty="0" smtClean="0"/>
              <a:t>Magnetometer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482380" y="4880988"/>
            <a:ext cx="1128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Helmholtz </a:t>
            </a:r>
          </a:p>
          <a:p>
            <a:pPr algn="ctr"/>
            <a:r>
              <a:rPr lang="en-US" sz="1600" dirty="0" smtClean="0"/>
              <a:t>Coil</a:t>
            </a:r>
            <a:endParaRPr lang="en-US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024682" y="1334117"/>
            <a:ext cx="923925" cy="607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5994" y="1868707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Slow Cool</a:t>
            </a:r>
          </a:p>
          <a:p>
            <a:pPr algn="ctr"/>
            <a:r>
              <a:rPr lang="en-US" sz="1600" dirty="0" smtClean="0"/>
              <a:t>Down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606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Field Studies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1" y="1739457"/>
            <a:ext cx="5127293" cy="3614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295576" y="1390817"/>
            <a:ext cx="38484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Stronger doping results in a higher sensitivity to trapped flux.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Nitrogen-doped cavities showed a higher sensitivity than EP and EP+120</a:t>
            </a:r>
            <a:r>
              <a:rPr lang="en-US" sz="3000" baseline="30000" dirty="0" smtClean="0"/>
              <a:t>o</a:t>
            </a:r>
            <a:r>
              <a:rPr lang="en-US" sz="3000" dirty="0" smtClean="0"/>
              <a:t>C baked cavities.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90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Down Studies</a:t>
            </a:r>
            <a:endParaRPr lang="en-US" dirty="0"/>
          </a:p>
        </p:txBody>
      </p:sp>
      <p:pic>
        <p:nvPicPr>
          <p:cNvPr id="4" name="Picture 3" descr="r0_vs_flow_r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32" y="1757213"/>
            <a:ext cx="4531895" cy="3676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2738" y="41482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530"/>
            <a:ext cx="4464001" cy="363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069" y="1167106"/>
            <a:ext cx="427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R</a:t>
            </a:r>
            <a:r>
              <a:rPr lang="en-US" sz="2400" b="1" baseline="-25000" dirty="0" err="1" smtClean="0"/>
              <a:t>res</a:t>
            </a:r>
            <a:r>
              <a:rPr lang="en-US" sz="2400" b="1" dirty="0"/>
              <a:t> </a:t>
            </a:r>
            <a:r>
              <a:rPr lang="en-US" sz="2400" b="1" dirty="0" smtClean="0"/>
              <a:t>vs </a:t>
            </a:r>
            <a:r>
              <a:rPr lang="el-GR" sz="2400" b="1" dirty="0" smtClean="0"/>
              <a:t>Δ</a:t>
            </a:r>
            <a:r>
              <a:rPr lang="en-US" sz="2400" b="1" dirty="0" err="1" smtClean="0"/>
              <a:t>T</a:t>
            </a:r>
            <a:r>
              <a:rPr lang="en-US" sz="2400" b="1" baseline="-25000" dirty="0" err="1" smtClean="0"/>
              <a:t>vert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33691" y="1167106"/>
            <a:ext cx="427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R</a:t>
            </a:r>
            <a:r>
              <a:rPr lang="en-US" sz="2400" b="1" baseline="-25000" dirty="0" err="1" smtClean="0"/>
              <a:t>res</a:t>
            </a:r>
            <a:r>
              <a:rPr lang="en-US" sz="2400" b="1" dirty="0"/>
              <a:t> </a:t>
            </a:r>
            <a:r>
              <a:rPr lang="en-US" sz="2400" b="1" dirty="0" smtClean="0"/>
              <a:t>vs Helium Mass Flow Rate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67627" y="5488949"/>
            <a:ext cx="8720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C00000"/>
                </a:solidFill>
              </a:rPr>
              <a:t>Conclusion</a:t>
            </a:r>
            <a:r>
              <a:rPr lang="en-US" sz="2000" b="1" dirty="0" smtClean="0">
                <a:solidFill>
                  <a:srgbClr val="C00000"/>
                </a:solidFill>
              </a:rPr>
              <a:t>: Helium flow rates of &gt;2 g/s needed for efficient magnetic field expulsion by vertical temperature gradients.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915668">
            <a:off x="1119352" y="2912618"/>
            <a:ext cx="2727818" cy="267630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100000">
                <a:srgbClr val="0066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987038">
            <a:off x="4932894" y="3187032"/>
            <a:ext cx="2727818" cy="267630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100000">
                <a:srgbClr val="0066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Down Studies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0332" y="1663086"/>
            <a:ext cx="4172505" cy="1340528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243659" y="1938294"/>
            <a:ext cx="395056" cy="790112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410023" y="1890946"/>
            <a:ext cx="395056" cy="790112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4014967" y="1890948"/>
            <a:ext cx="395056" cy="790112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3619911" y="1892427"/>
            <a:ext cx="395056" cy="790112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638715" y="1938294"/>
            <a:ext cx="395056" cy="790112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033771" y="1923498"/>
            <a:ext cx="395056" cy="790112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28827" y="1910182"/>
            <a:ext cx="395056" cy="790112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829799" y="1910182"/>
            <a:ext cx="395056" cy="790112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24855" y="1910182"/>
            <a:ext cx="395056" cy="790112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0534" y="2222379"/>
            <a:ext cx="463125" cy="21306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05079" y="2198706"/>
            <a:ext cx="463125" cy="213064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40332" y="2457638"/>
            <a:ext cx="4172505" cy="545975"/>
          </a:xfrm>
          <a:prstGeom prst="rect">
            <a:avLst/>
          </a:prstGeom>
          <a:solidFill>
            <a:srgbClr val="4F81BD">
              <a:tint val="100000"/>
              <a:shade val="100000"/>
              <a:satMod val="130000"/>
              <a:alpha val="59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265770" y="2120286"/>
            <a:ext cx="1324970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Straight Arrow Connector 17"/>
          <p:cNvCxnSpPr/>
          <p:nvPr/>
        </p:nvCxnSpPr>
        <p:spPr>
          <a:xfrm>
            <a:off x="2317317" y="3016924"/>
            <a:ext cx="13249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TextBox 18"/>
          <p:cNvSpPr txBox="1"/>
          <p:nvPr/>
        </p:nvSpPr>
        <p:spPr>
          <a:xfrm>
            <a:off x="2700582" y="2437314"/>
            <a:ext cx="45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</a:t>
            </a:r>
            <a:r>
              <a:rPr kumimoji="0" lang="en-US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41409" y="1659212"/>
            <a:ext cx="45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</a:t>
            </a:r>
            <a:r>
              <a:rPr kumimoji="0" lang="en-US" sz="2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231299" y="2471039"/>
            <a:ext cx="1324970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/>
          <p:cNvCxnSpPr/>
          <p:nvPr/>
        </p:nvCxnSpPr>
        <p:spPr>
          <a:xfrm>
            <a:off x="2265770" y="1663086"/>
            <a:ext cx="13249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headEnd type="arrow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" name="TextBox 22"/>
          <p:cNvSpPr txBox="1"/>
          <p:nvPr/>
        </p:nvSpPr>
        <p:spPr>
          <a:xfrm>
            <a:off x="264604" y="3372603"/>
            <a:ext cx="8731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25BA8"/>
                </a:solidFill>
              </a:rPr>
              <a:t>Cavity primarily cools from bottom to top =&gt; large </a:t>
            </a:r>
            <a:r>
              <a:rPr lang="el-GR" b="1" dirty="0" smtClean="0">
                <a:solidFill>
                  <a:srgbClr val="125BA8"/>
                </a:solidFill>
              </a:rPr>
              <a:t>Δ</a:t>
            </a:r>
            <a:r>
              <a:rPr lang="en-US" b="1" dirty="0" err="1">
                <a:solidFill>
                  <a:srgbClr val="125BA8"/>
                </a:solidFill>
              </a:rPr>
              <a:t>T</a:t>
            </a:r>
            <a:r>
              <a:rPr lang="en-US" b="1" baseline="-25000" dirty="0" err="1" smtClean="0">
                <a:solidFill>
                  <a:srgbClr val="125BA8"/>
                </a:solidFill>
              </a:rPr>
              <a:t>vertical</a:t>
            </a:r>
            <a:r>
              <a:rPr lang="en-US" b="1" baseline="-25000" dirty="0" smtClean="0">
                <a:solidFill>
                  <a:srgbClr val="125BA8"/>
                </a:solidFill>
              </a:rPr>
              <a:t> </a:t>
            </a:r>
            <a:r>
              <a:rPr lang="en-US" b="1" dirty="0" smtClean="0">
                <a:solidFill>
                  <a:srgbClr val="125BA8"/>
                </a:solidFill>
              </a:rPr>
              <a:t>in fast cool down</a:t>
            </a:r>
            <a:endParaRPr lang="en-US" dirty="0">
              <a:solidFill>
                <a:srgbClr val="125BA8"/>
              </a:solidFill>
            </a:endParaRPr>
          </a:p>
          <a:p>
            <a:pPr marL="463550" lvl="1" indent="-231775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6600"/>
                </a:solidFill>
              </a:rPr>
              <a:t>Good for efficient magnetic field expulsion </a:t>
            </a:r>
          </a:p>
          <a:p>
            <a:pPr marL="463550" lvl="1" indent="-231775">
              <a:buFont typeface="Arial" panose="020B0604020202020204" pitchFamily="34" charset="0"/>
              <a:buChar char="•"/>
            </a:pPr>
            <a:r>
              <a:rPr lang="en-US" b="1" dirty="0" smtClean="0"/>
              <a:t>But: conductivity </a:t>
            </a:r>
            <a:r>
              <a:rPr lang="en-US" b="1" dirty="0" smtClean="0">
                <a:sym typeface="Symbol" panose="05050102010706020507" pitchFamily="18" charset="2"/>
              </a:rPr>
              <a:t> = (T)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b="1" dirty="0" smtClean="0">
                <a:sym typeface="Symbol" panose="05050102010706020507" pitchFamily="18" charset="2"/>
              </a:rPr>
              <a:t>=&gt; </a:t>
            </a:r>
            <a:r>
              <a:rPr lang="en-US" b="1" dirty="0" smtClean="0"/>
              <a:t>Cylindrical symmetry is broken!</a:t>
            </a:r>
          </a:p>
          <a:p>
            <a:pPr marL="1200150" lvl="2" indent="-285750">
              <a:buFont typeface="Symbol" charset="2"/>
              <a:buChar char="Þ"/>
            </a:pPr>
            <a:r>
              <a:rPr lang="en-US" b="1" dirty="0" smtClean="0"/>
              <a:t>Finite </a:t>
            </a:r>
            <a:r>
              <a:rPr lang="el-GR" b="1" dirty="0" smtClean="0"/>
              <a:t>Δ</a:t>
            </a:r>
            <a:r>
              <a:rPr lang="en-US" b="1" dirty="0" err="1"/>
              <a:t>T</a:t>
            </a:r>
            <a:r>
              <a:rPr lang="en-US" b="1" baseline="-25000" dirty="0" err="1" smtClean="0"/>
              <a:t>horizontal</a:t>
            </a:r>
            <a:r>
              <a:rPr lang="en-US" b="1" dirty="0" smtClean="0"/>
              <a:t> will drive thermal-electric currents with preferential flow through the bottom of the cavity</a:t>
            </a:r>
            <a:endParaRPr lang="en-US" dirty="0"/>
          </a:p>
          <a:p>
            <a:pPr marL="1200150" lvl="2" indent="-285750">
              <a:buFont typeface="Symbol" charset="2"/>
              <a:buChar char="Þ"/>
            </a:pPr>
            <a:r>
              <a:rPr lang="en-US" b="1" dirty="0" smtClean="0">
                <a:solidFill>
                  <a:srgbClr val="FF0000"/>
                </a:solidFill>
              </a:rPr>
              <a:t>Non-zero magnetic field at the cavity inner surface</a:t>
            </a:r>
          </a:p>
          <a:p>
            <a:pPr marL="285750" indent="-285750">
              <a:buFont typeface="Symbol" charset="2"/>
              <a:buChar char="Þ"/>
            </a:pPr>
            <a:r>
              <a:rPr lang="en-US" b="1" u="sng" dirty="0" smtClean="0">
                <a:solidFill>
                  <a:srgbClr val="006600"/>
                </a:solidFill>
              </a:rPr>
              <a:t>Ideal cool-down: large </a:t>
            </a:r>
            <a:r>
              <a:rPr lang="el-GR" b="1" u="sng" dirty="0">
                <a:solidFill>
                  <a:srgbClr val="006600"/>
                </a:solidFill>
              </a:rPr>
              <a:t>Δ</a:t>
            </a:r>
            <a:r>
              <a:rPr lang="en-US" b="1" u="sng" dirty="0" err="1">
                <a:solidFill>
                  <a:srgbClr val="006600"/>
                </a:solidFill>
              </a:rPr>
              <a:t>T</a:t>
            </a:r>
            <a:r>
              <a:rPr lang="en-US" b="1" u="sng" baseline="-25000" dirty="0" err="1">
                <a:solidFill>
                  <a:srgbClr val="006600"/>
                </a:solidFill>
              </a:rPr>
              <a:t>vertical</a:t>
            </a:r>
            <a:r>
              <a:rPr lang="en-US" b="1" u="sng" baseline="-25000" dirty="0">
                <a:solidFill>
                  <a:srgbClr val="006600"/>
                </a:solidFill>
              </a:rPr>
              <a:t> </a:t>
            </a:r>
            <a:r>
              <a:rPr lang="en-US" b="1" u="sng" baseline="-25000" dirty="0" smtClean="0">
                <a:solidFill>
                  <a:srgbClr val="006600"/>
                </a:solidFill>
              </a:rPr>
              <a:t> </a:t>
            </a:r>
            <a:r>
              <a:rPr lang="en-US" b="1" u="sng" dirty="0" smtClean="0">
                <a:solidFill>
                  <a:srgbClr val="006600"/>
                </a:solidFill>
              </a:rPr>
              <a:t>by fast cool down with small </a:t>
            </a:r>
            <a:r>
              <a:rPr lang="el-GR" b="1" u="sng" dirty="0">
                <a:solidFill>
                  <a:srgbClr val="006600"/>
                </a:solidFill>
              </a:rPr>
              <a:t>Δ</a:t>
            </a:r>
            <a:r>
              <a:rPr lang="en-US" b="1" u="sng" dirty="0" err="1">
                <a:solidFill>
                  <a:srgbClr val="006600"/>
                </a:solidFill>
              </a:rPr>
              <a:t>T</a:t>
            </a:r>
            <a:r>
              <a:rPr lang="en-US" b="1" u="sng" baseline="-25000" dirty="0" err="1">
                <a:solidFill>
                  <a:srgbClr val="006600"/>
                </a:solidFill>
              </a:rPr>
              <a:t>horizontal</a:t>
            </a:r>
            <a:r>
              <a:rPr lang="en-US" b="1" u="sng" dirty="0">
                <a:solidFill>
                  <a:srgbClr val="006600"/>
                </a:solidFill>
              </a:rPr>
              <a:t>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"/>
          <a:stretch/>
        </p:blipFill>
        <p:spPr>
          <a:xfrm>
            <a:off x="5268204" y="1156351"/>
            <a:ext cx="3568571" cy="2225287"/>
          </a:xfrm>
          <a:prstGeom prst="rect">
            <a:avLst/>
          </a:prstGeom>
        </p:spPr>
      </p:pic>
      <p:sp>
        <p:nvSpPr>
          <p:cNvPr id="25" name="Up Arrow 24"/>
          <p:cNvSpPr/>
          <p:nvPr/>
        </p:nvSpPr>
        <p:spPr>
          <a:xfrm>
            <a:off x="434900" y="1663086"/>
            <a:ext cx="223024" cy="1340527"/>
          </a:xfrm>
          <a:prstGeom prst="upArrow">
            <a:avLst/>
          </a:prstGeom>
          <a:solidFill>
            <a:srgbClr val="125B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416697" y="2114512"/>
            <a:ext cx="121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b="1" dirty="0" err="1" smtClean="0"/>
              <a:t>T</a:t>
            </a:r>
            <a:r>
              <a:rPr lang="en-US" b="1" baseline="-25000" dirty="0" err="1" smtClean="0"/>
              <a:t>vertical</a:t>
            </a:r>
            <a:endParaRPr lang="en-US" b="1" baseline="-25000" dirty="0"/>
          </a:p>
        </p:txBody>
      </p:sp>
      <p:sp>
        <p:nvSpPr>
          <p:cNvPr id="27" name="Up Arrow 26"/>
          <p:cNvSpPr/>
          <p:nvPr/>
        </p:nvSpPr>
        <p:spPr>
          <a:xfrm rot="16200000" flipH="1">
            <a:off x="2750091" y="761729"/>
            <a:ext cx="223024" cy="1340527"/>
          </a:xfrm>
          <a:prstGeom prst="upArrow">
            <a:avLst/>
          </a:prstGeom>
          <a:solidFill>
            <a:srgbClr val="125B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82200" y="1204380"/>
            <a:ext cx="119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b="1" smtClean="0"/>
              <a:t>T</a:t>
            </a:r>
            <a:r>
              <a:rPr lang="en-US" b="1" baseline="-25000" smtClean="0"/>
              <a:t>horizontal</a:t>
            </a:r>
            <a:endParaRPr lang="en-US" b="1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420340" y="5486390"/>
            <a:ext cx="8419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</a:t>
            </a:r>
            <a:r>
              <a:rPr lang="en-US" sz="1400" dirty="0"/>
              <a:t>. </a:t>
            </a:r>
            <a:r>
              <a:rPr lang="en-US" sz="1400" dirty="0" err="1" smtClean="0"/>
              <a:t>Gonnella</a:t>
            </a:r>
            <a:r>
              <a:rPr lang="en-US" sz="1400" dirty="0" smtClean="0"/>
              <a:t> et al., </a:t>
            </a:r>
            <a:r>
              <a:rPr lang="en-US" sz="1400" dirty="0"/>
              <a:t>J. Appl. Phys. 117 , 023908 (2015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R.  </a:t>
            </a:r>
            <a:r>
              <a:rPr lang="en-US" sz="1400" dirty="0" err="1" smtClean="0"/>
              <a:t>Eichhorn</a:t>
            </a:r>
            <a:r>
              <a:rPr lang="en-US" sz="1400" dirty="0" smtClean="0"/>
              <a:t>, arXiv:1411.5285 </a:t>
            </a:r>
            <a:r>
              <a:rPr lang="en-US" sz="1400" dirty="0"/>
              <a:t>[</a:t>
            </a:r>
            <a:r>
              <a:rPr lang="en-US" sz="1400" dirty="0" err="1"/>
              <a:t>physics.acc-ph</a:t>
            </a:r>
            <a:r>
              <a:rPr lang="en-US" sz="1400" dirty="0" smtClean="0"/>
              <a:t>] (2014)</a:t>
            </a:r>
            <a:r>
              <a:rPr lang="en-US" sz="1400" dirty="0"/>
              <a:t>	</a:t>
            </a:r>
          </a:p>
          <a:p>
            <a:r>
              <a:rPr lang="en-US" sz="1400" dirty="0"/>
              <a:t>J.-M. </a:t>
            </a:r>
            <a:r>
              <a:rPr lang="en-US" sz="1400" dirty="0" smtClean="0"/>
              <a:t>Vogt et al., Phys</a:t>
            </a:r>
            <a:r>
              <a:rPr lang="en-US" sz="1400" dirty="0"/>
              <a:t>. Rev. ST </a:t>
            </a:r>
            <a:r>
              <a:rPr lang="en-US" sz="1400" dirty="0" err="1"/>
              <a:t>Accel</a:t>
            </a:r>
            <a:r>
              <a:rPr lang="en-US" sz="1400" dirty="0"/>
              <a:t>. Beams 18, 042001 (</a:t>
            </a:r>
            <a:r>
              <a:rPr lang="en-US" sz="1400" dirty="0" smtClean="0"/>
              <a:t>2015)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84481" y="1721569"/>
            <a:ext cx="99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9611" y="1725415"/>
            <a:ext cx="93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649299" y="1715444"/>
            <a:ext cx="99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Nb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074213" y="1730032"/>
            <a:ext cx="93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Cool Down Studies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60" y="1942355"/>
            <a:ext cx="4148860" cy="3253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4" y="2008186"/>
            <a:ext cx="4333285" cy="3227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137" y="1332367"/>
            <a:ext cx="443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</a:t>
            </a:r>
            <a:r>
              <a:rPr lang="en-US" sz="2400" b="1" baseline="-25000" dirty="0" err="1" smtClean="0"/>
              <a:t>trans</a:t>
            </a:r>
            <a:r>
              <a:rPr lang="en-US" sz="2400" b="1" dirty="0" smtClean="0"/>
              <a:t> vs </a:t>
            </a:r>
            <a:r>
              <a:rPr lang="el-GR" sz="2400" b="1" dirty="0" smtClean="0"/>
              <a:t>Δ</a:t>
            </a:r>
            <a:r>
              <a:rPr lang="en-US" sz="2400" b="1" dirty="0" err="1" smtClean="0"/>
              <a:t>T</a:t>
            </a:r>
            <a:r>
              <a:rPr lang="en-US" sz="2400" b="1" baseline="-25000" dirty="0" err="1" smtClean="0"/>
              <a:t>horiz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33691" y="1314457"/>
            <a:ext cx="4277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R</a:t>
            </a:r>
            <a:r>
              <a:rPr lang="en-US" sz="2400" b="1" baseline="-25000" dirty="0" err="1" smtClean="0"/>
              <a:t>res</a:t>
            </a:r>
            <a:r>
              <a:rPr lang="en-US" sz="2400" b="1" dirty="0" smtClean="0"/>
              <a:t> vs </a:t>
            </a:r>
            <a:r>
              <a:rPr lang="el-GR" sz="2400" b="1" dirty="0" smtClean="0"/>
              <a:t>Δ</a:t>
            </a:r>
            <a:r>
              <a:rPr lang="en-US" sz="2400" b="1" dirty="0" err="1" smtClean="0"/>
              <a:t>T</a:t>
            </a:r>
            <a:r>
              <a:rPr lang="en-US" sz="2400" b="1" baseline="-25000" dirty="0" err="1" smtClean="0"/>
              <a:t>horiz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 rot="19510035">
            <a:off x="1677158" y="3460397"/>
            <a:ext cx="2727818" cy="267630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100000">
                <a:srgbClr val="0066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9693951">
            <a:off x="6227277" y="2805618"/>
            <a:ext cx="2727818" cy="267630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100000">
                <a:srgbClr val="0066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2042" y="5324630"/>
            <a:ext cx="8720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C00000"/>
                </a:solidFill>
              </a:rPr>
              <a:t>Conclusion</a:t>
            </a:r>
            <a:r>
              <a:rPr lang="en-US" sz="2000" b="1" dirty="0" smtClean="0">
                <a:solidFill>
                  <a:srgbClr val="C00000"/>
                </a:solidFill>
              </a:rPr>
              <a:t>: Small horizontal temperature gradients &lt;10K critical to keep impact of thermal-electric currents on </a:t>
            </a:r>
            <a:r>
              <a:rPr lang="en-US" sz="2000" b="1" dirty="0" err="1" smtClean="0">
                <a:solidFill>
                  <a:srgbClr val="C00000"/>
                </a:solidFill>
              </a:rPr>
              <a:t>R</a:t>
            </a:r>
            <a:r>
              <a:rPr lang="en-US" sz="2000" b="1" baseline="-25000" dirty="0" err="1" smtClean="0">
                <a:solidFill>
                  <a:srgbClr val="C00000"/>
                </a:solidFill>
              </a:rPr>
              <a:t>res</a:t>
            </a:r>
            <a:r>
              <a:rPr lang="en-US" sz="2000" b="1" dirty="0" smtClean="0">
                <a:solidFill>
                  <a:srgbClr val="C00000"/>
                </a:solidFill>
              </a:rPr>
              <a:t> small. </a:t>
            </a:r>
          </a:p>
          <a:p>
            <a:pPr algn="ctr"/>
            <a:endParaRPr lang="en-US" sz="2000" b="1" dirty="0">
              <a:solidFill>
                <a:srgbClr val="C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The LCLS-II Helium vessel helps to minimize </a:t>
            </a:r>
            <a:r>
              <a:rPr lang="el-GR" sz="2000" b="1" dirty="0" smtClean="0">
                <a:solidFill>
                  <a:srgbClr val="00B050"/>
                </a:solidFill>
              </a:rPr>
              <a:t>Δ</a:t>
            </a:r>
            <a:r>
              <a:rPr lang="en-US" sz="2000" b="1" dirty="0" err="1" smtClean="0">
                <a:solidFill>
                  <a:srgbClr val="00B050"/>
                </a:solidFill>
              </a:rPr>
              <a:t>T</a:t>
            </a:r>
            <a:r>
              <a:rPr lang="en-US" sz="2000" b="1" baseline="-25000" dirty="0" err="1" smtClean="0">
                <a:solidFill>
                  <a:srgbClr val="00B050"/>
                </a:solidFill>
              </a:rPr>
              <a:t>horiz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for LCLS-II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1: Nitrogen-Doping is sufficient to reach High Q – performance can be achieved reliably at the three labs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2: We can expect an increase of 1 to 3 n</a:t>
            </a:r>
            <a:r>
              <a:rPr lang="el-GR" sz="3000" dirty="0" smtClean="0">
                <a:solidFill>
                  <a:schemeClr val="bg1">
                    <a:lumMod val="85000"/>
                  </a:schemeClr>
                </a:solidFill>
              </a:rPr>
              <a:t>Ω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of residual resistance from VT to HT</a:t>
            </a:r>
          </a:p>
          <a:p>
            <a:r>
              <a:rPr lang="en-US" sz="3000" b="1" dirty="0" smtClean="0"/>
              <a:t>Lesson 3: Large </a:t>
            </a:r>
            <a:r>
              <a:rPr lang="el-GR" sz="3000" b="1" dirty="0" smtClean="0"/>
              <a:t>Δ</a:t>
            </a:r>
            <a:r>
              <a:rPr lang="en-US" sz="3000" b="1" dirty="0" err="1" smtClean="0"/>
              <a:t>T</a:t>
            </a:r>
            <a:r>
              <a:rPr lang="en-US" sz="3000" b="1" baseline="-25000" dirty="0" err="1" smtClean="0"/>
              <a:t>trans</a:t>
            </a:r>
            <a:r>
              <a:rPr lang="en-US" sz="3000" b="1" dirty="0" smtClean="0"/>
              <a:t> and small </a:t>
            </a:r>
            <a:r>
              <a:rPr lang="el-GR" sz="3000" b="1" dirty="0" smtClean="0"/>
              <a:t>Δ</a:t>
            </a:r>
            <a:r>
              <a:rPr lang="en-US" sz="3000" b="1" dirty="0" err="1" smtClean="0"/>
              <a:t>T</a:t>
            </a:r>
            <a:r>
              <a:rPr lang="en-US" sz="3000" b="1" baseline="-25000" dirty="0" err="1" smtClean="0"/>
              <a:t>long</a:t>
            </a:r>
            <a:r>
              <a:rPr lang="en-US" sz="3000" b="1" dirty="0" smtClean="0"/>
              <a:t> are necessary to reach High Q in N-doped cavities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4: Pressure in the furnace does not significantly affect nitrogen uptake in cavities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5: Great care needs to be taken with auxiliary parts such as HOM couplers, input couplers, etc.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675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Cornell Results: Single-Cells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5029200" cy="5211763"/>
          </a:xfrm>
        </p:spPr>
        <p:txBody>
          <a:bodyPr/>
          <a:lstStyle/>
          <a:p>
            <a:r>
              <a:rPr lang="en-US" dirty="0" smtClean="0"/>
              <a:t>5 single-cells given same doping: 800</a:t>
            </a:r>
            <a:r>
              <a:rPr lang="en-US" baseline="30000" dirty="0" smtClean="0"/>
              <a:t>o</a:t>
            </a:r>
            <a:r>
              <a:rPr lang="en-US" dirty="0" smtClean="0"/>
              <a:t>C, ~60 </a:t>
            </a:r>
            <a:r>
              <a:rPr lang="en-US" dirty="0" err="1" smtClean="0"/>
              <a:t>mTorr</a:t>
            </a:r>
            <a:r>
              <a:rPr lang="en-US" dirty="0" smtClean="0"/>
              <a:t> N</a:t>
            </a:r>
            <a:r>
              <a:rPr lang="en-US" baseline="-25000" dirty="0" smtClean="0"/>
              <a:t>2</a:t>
            </a:r>
            <a:r>
              <a:rPr lang="en-US" dirty="0" smtClean="0"/>
              <a:t>, 20 minutes + 30 minute anneal, followed by different EP (6-30 µm)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66" y="3877527"/>
            <a:ext cx="6607469" cy="2464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2100" y="979453"/>
            <a:ext cx="3567796" cy="2250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64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Simulation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" t="2581" r="4227"/>
          <a:stretch/>
        </p:blipFill>
        <p:spPr>
          <a:xfrm>
            <a:off x="1432861" y="1588031"/>
            <a:ext cx="6333751" cy="4349537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50473" y="5838869"/>
            <a:ext cx="8808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0375" indent="-460375" algn="ctr"/>
            <a:r>
              <a:rPr lang="en-US" sz="2400" b="1" dirty="0" smtClean="0">
                <a:solidFill>
                  <a:srgbClr val="FF0000"/>
                </a:solidFill>
              </a:rPr>
              <a:t>Good agreement between measures interstitial nitrogen doping profile and diffusion model prediction.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37282"/>
            <a:ext cx="910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have developed a diffusion simulation code that predicts nitrogen concentration in niobium based on doping parameters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681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Simulation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891" y="3847392"/>
            <a:ext cx="7324344" cy="2227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"/>
          <a:stretch/>
        </p:blipFill>
        <p:spPr>
          <a:xfrm>
            <a:off x="110168" y="1066375"/>
            <a:ext cx="6943133" cy="27319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5557" y="971170"/>
            <a:ext cx="412164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Measured furnace </a:t>
            </a:r>
            <a:r>
              <a:rPr lang="en-US" b="1" dirty="0"/>
              <a:t>p</a:t>
            </a:r>
            <a:r>
              <a:rPr lang="en-US" b="1" dirty="0" smtClean="0"/>
              <a:t>ressure vs. time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795557" y="3716220"/>
            <a:ext cx="385233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Drop in furnace </a:t>
            </a:r>
            <a:r>
              <a:rPr lang="en-US" b="1" dirty="0"/>
              <a:t>p</a:t>
            </a:r>
            <a:r>
              <a:rPr lang="en-US" b="1" dirty="0" smtClean="0"/>
              <a:t>ressure vs. time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1088085" y="2808280"/>
            <a:ext cx="346761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2A2"/>
                </a:solidFill>
              </a:rPr>
              <a:t>N2 gas injections into furnace</a:t>
            </a:r>
            <a:endParaRPr lang="en-US" b="1" dirty="0">
              <a:solidFill>
                <a:srgbClr val="0062A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107486" y="2449055"/>
            <a:ext cx="218023" cy="359225"/>
          </a:xfrm>
          <a:prstGeom prst="straightConnector1">
            <a:avLst/>
          </a:prstGeom>
          <a:ln w="57150">
            <a:solidFill>
              <a:srgbClr val="125B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583977" y="2351557"/>
            <a:ext cx="77198" cy="469594"/>
          </a:xfrm>
          <a:prstGeom prst="straightConnector1">
            <a:avLst/>
          </a:prstGeom>
          <a:ln w="57150">
            <a:solidFill>
              <a:srgbClr val="125B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816223" y="2902174"/>
            <a:ext cx="271862" cy="90772"/>
          </a:xfrm>
          <a:prstGeom prst="straightConnector1">
            <a:avLst/>
          </a:prstGeom>
          <a:ln w="57150">
            <a:solidFill>
              <a:srgbClr val="125B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25509" y="4061708"/>
                <a:ext cx="2795286" cy="4143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𝒅𝑷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𝒅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𝑵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𝒕𝒊𝒎𝒆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509" y="4061708"/>
                <a:ext cx="2795286" cy="4143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913556" y="4288013"/>
            <a:ext cx="411953" cy="11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87247" y="1704860"/>
            <a:ext cx="27186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Nitrogen uptake during doping is not dependent on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Conclusion: Exact pressure in the furnace </a:t>
            </a:r>
            <a:r>
              <a:rPr lang="en-US" sz="2400" b="1" dirty="0" smtClean="0">
                <a:solidFill>
                  <a:srgbClr val="00B050"/>
                </a:solidFill>
              </a:rPr>
              <a:t>does not matter</a:t>
            </a:r>
            <a:r>
              <a:rPr lang="en-US" sz="2400" dirty="0" smtClean="0">
                <a:solidFill>
                  <a:srgbClr val="FF0000"/>
                </a:solidFill>
              </a:rPr>
              <a:t> to achieve the same doping level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4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for LCLS-II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1: Nitrogen-Doping is sufficient to reach High Q – performance can be achieved reliably at the three labs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2: We can expect an increase of 1 to 3 n</a:t>
            </a:r>
            <a:r>
              <a:rPr lang="el-GR" sz="3000" dirty="0" smtClean="0">
                <a:solidFill>
                  <a:schemeClr val="bg1">
                    <a:lumMod val="85000"/>
                  </a:schemeClr>
                </a:solidFill>
              </a:rPr>
              <a:t>Ω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of residual resistance from VT to HT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3: Large </a:t>
            </a:r>
            <a:r>
              <a:rPr lang="el-GR" sz="3000" dirty="0" smtClean="0">
                <a:solidFill>
                  <a:schemeClr val="bg1">
                    <a:lumMod val="85000"/>
                  </a:schemeClr>
                </a:solidFill>
              </a:rPr>
              <a:t>Δ</a:t>
            </a:r>
            <a:r>
              <a:rPr lang="en-US" sz="3000" dirty="0" err="1" smtClean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sz="3000" baseline="-25000" dirty="0" err="1" smtClean="0">
                <a:solidFill>
                  <a:schemeClr val="bg1">
                    <a:lumMod val="85000"/>
                  </a:schemeClr>
                </a:solidFill>
              </a:rPr>
              <a:t>trans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and small </a:t>
            </a:r>
            <a:r>
              <a:rPr lang="el-GR" sz="3000" dirty="0">
                <a:solidFill>
                  <a:schemeClr val="bg1">
                    <a:lumMod val="85000"/>
                  </a:schemeClr>
                </a:solidFill>
              </a:rPr>
              <a:t>Δ</a:t>
            </a:r>
            <a:r>
              <a:rPr lang="en-US" sz="3000" dirty="0" err="1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sz="3000" baseline="-25000" dirty="0" err="1">
                <a:solidFill>
                  <a:schemeClr val="bg1">
                    <a:lumMod val="85000"/>
                  </a:schemeClr>
                </a:solidFill>
              </a:rPr>
              <a:t>long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 are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necessary to reach High Q in N-doped cavities</a:t>
            </a:r>
          </a:p>
          <a:p>
            <a:r>
              <a:rPr lang="en-US" sz="3000" b="1" dirty="0" smtClean="0"/>
              <a:t>Lesson 4: Pressure in the furnace does not significantly affect nitrogen uptake in cavities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5: Great care needs to be taken with auxiliary parts such as HOM couplers, input couplers, etc.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05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HPC on Q</a:t>
            </a:r>
            <a:r>
              <a:rPr lang="en-US" baseline="-25000" dirty="0" smtClean="0"/>
              <a:t>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7" y="895182"/>
            <a:ext cx="4159474" cy="2806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3" y="3482341"/>
            <a:ext cx="3712288" cy="2686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57" y="3479633"/>
            <a:ext cx="3958683" cy="28567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6398" y="4998889"/>
            <a:ext cx="313393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2K Q</a:t>
            </a:r>
            <a:r>
              <a:rPr lang="en-US" b="1" baseline="-25000" dirty="0" smtClean="0"/>
              <a:t>0,cryo</a:t>
            </a:r>
            <a:r>
              <a:rPr lang="en-US" b="1" dirty="0" smtClean="0"/>
              <a:t> vs. RF power (under full reflection)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78972" y="5137388"/>
            <a:ext cx="22030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2K Q</a:t>
            </a:r>
            <a:r>
              <a:rPr lang="en-US" b="1" baseline="-25000" dirty="0" smtClean="0"/>
              <a:t>0,cryo</a:t>
            </a:r>
            <a:r>
              <a:rPr lang="en-US" b="1" dirty="0" smtClean="0"/>
              <a:t> vs. </a:t>
            </a:r>
            <a:r>
              <a:rPr lang="en-US" b="1" dirty="0" err="1" smtClean="0"/>
              <a:t>Q</a:t>
            </a:r>
            <a:r>
              <a:rPr lang="en-US" b="1" baseline="-25000" dirty="0" err="1" smtClean="0"/>
              <a:t>ext</a:t>
            </a:r>
            <a:endParaRPr lang="en-US" b="1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1" y="1404489"/>
            <a:ext cx="4315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</a:rPr>
              <a:t>Conclusion</a:t>
            </a:r>
            <a:r>
              <a:rPr lang="en-US" sz="2400" b="1" dirty="0" smtClean="0">
                <a:solidFill>
                  <a:srgbClr val="C00000"/>
                </a:solidFill>
              </a:rPr>
              <a:t>: No significant increase in 2K cryogenic load or cavity performance degradation from RF input coupler.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397" y="1305104"/>
            <a:ext cx="31339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25BA8"/>
                </a:solidFill>
              </a:rPr>
              <a:t>HTC9-4</a:t>
            </a:r>
            <a:r>
              <a:rPr lang="en-US" b="1" smtClean="0">
                <a:solidFill>
                  <a:srgbClr val="125BA8"/>
                </a:solidFill>
              </a:rPr>
              <a:t>: RF power coupler</a:t>
            </a:r>
            <a:endParaRPr lang="en-US" b="1" dirty="0">
              <a:solidFill>
                <a:srgbClr val="125BA8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6397" y="2405301"/>
            <a:ext cx="31339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HTC9-3: high Q antenna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8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 Can </a:t>
            </a:r>
            <a:r>
              <a:rPr lang="en-US" dirty="0" err="1" smtClean="0"/>
              <a:t>Multipacting</a:t>
            </a:r>
            <a:endParaRPr lang="en-US" dirty="0"/>
          </a:p>
        </p:txBody>
      </p:sp>
      <p:pic>
        <p:nvPicPr>
          <p:cNvPr id="5" name="Picture 2" descr="C:\Users\ff97\Pictures\LCLS-II\HTC9-5\HOM\tuner side HOM\P804069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5"/>
          <a:stretch/>
        </p:blipFill>
        <p:spPr bwMode="auto">
          <a:xfrm>
            <a:off x="5036571" y="2474417"/>
            <a:ext cx="3343166" cy="26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399904" y="3771598"/>
            <a:ext cx="570900" cy="507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5" y="3740334"/>
            <a:ext cx="3647610" cy="2507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1" y="1119731"/>
            <a:ext cx="4081849" cy="29274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8960" y="3956395"/>
            <a:ext cx="2037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HOM can temp.</a:t>
            </a:r>
            <a:endParaRPr lang="en-US" b="1" dirty="0"/>
          </a:p>
        </p:txBody>
      </p:sp>
      <p:sp>
        <p:nvSpPr>
          <p:cNvPr id="10" name="Right Arrow 9"/>
          <p:cNvSpPr/>
          <p:nvPr/>
        </p:nvSpPr>
        <p:spPr>
          <a:xfrm rot="17890256">
            <a:off x="2565859" y="4782010"/>
            <a:ext cx="1153768" cy="198011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100000">
                <a:srgbClr val="006600"/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24691" y="901495"/>
            <a:ext cx="4766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Short (due to HOM can fabrication error)  and </a:t>
            </a:r>
            <a:r>
              <a:rPr lang="en-US" sz="2400" b="1" u="sng" dirty="0" err="1" smtClean="0">
                <a:solidFill>
                  <a:srgbClr val="FF0000"/>
                </a:solidFill>
              </a:rPr>
              <a:t>multipacting</a:t>
            </a:r>
            <a:r>
              <a:rPr lang="en-US" sz="2400" b="1" dirty="0" smtClean="0">
                <a:solidFill>
                  <a:srgbClr val="FF0000"/>
                </a:solidFill>
              </a:rPr>
              <a:t> in one HOM coupler resulted in significant heating and Q-slope</a:t>
            </a:r>
            <a:endParaRPr lang="en-US" sz="2400" b="1" dirty="0" smtClean="0"/>
          </a:p>
          <a:p>
            <a:pPr algn="ctr"/>
            <a:endParaRPr lang="en-US" sz="2400" b="1" dirty="0" smtClean="0"/>
          </a:p>
          <a:p>
            <a:pPr lvl="1" algn="ctr"/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34838" y="5311036"/>
            <a:ext cx="413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FNAL also observed this behavior but was able to condition it away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23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for LCLS-II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1: Nitrogen-Doping is sufficient to reach High Q – performance can be achieved reliably at the three labs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2: We can expect an increase of 1 to 3 n</a:t>
            </a:r>
            <a:r>
              <a:rPr lang="el-GR" sz="3000" dirty="0" smtClean="0">
                <a:solidFill>
                  <a:schemeClr val="bg1">
                    <a:lumMod val="85000"/>
                  </a:schemeClr>
                </a:solidFill>
              </a:rPr>
              <a:t>Ω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of residual resistance from VT to HT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3: Large </a:t>
            </a:r>
            <a:r>
              <a:rPr lang="el-GR" sz="3000" dirty="0" smtClean="0">
                <a:solidFill>
                  <a:schemeClr val="bg1">
                    <a:lumMod val="85000"/>
                  </a:schemeClr>
                </a:solidFill>
              </a:rPr>
              <a:t>Δ</a:t>
            </a:r>
            <a:r>
              <a:rPr lang="en-US" sz="3000" dirty="0" err="1" smtClean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sz="3000" baseline="-25000" dirty="0" err="1" smtClean="0">
                <a:solidFill>
                  <a:schemeClr val="bg1">
                    <a:lumMod val="85000"/>
                  </a:schemeClr>
                </a:solidFill>
              </a:rPr>
              <a:t>trans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and small </a:t>
            </a:r>
            <a:r>
              <a:rPr lang="el-GR" sz="3000" dirty="0">
                <a:solidFill>
                  <a:schemeClr val="bg1">
                    <a:lumMod val="85000"/>
                  </a:schemeClr>
                </a:solidFill>
              </a:rPr>
              <a:t>Δ</a:t>
            </a:r>
            <a:r>
              <a:rPr lang="en-US" sz="3000" dirty="0" err="1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sz="3000" baseline="-25000" dirty="0" err="1">
                <a:solidFill>
                  <a:schemeClr val="bg1">
                    <a:lumMod val="85000"/>
                  </a:schemeClr>
                </a:solidFill>
              </a:rPr>
              <a:t>long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 are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 necessary to reach High Q in N-doped cavities</a:t>
            </a:r>
          </a:p>
          <a:p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</a:rPr>
              <a:t>Lesson 4: Pressure in the furnace does not significantly affect nitrogen uptake in cavities</a:t>
            </a:r>
          </a:p>
          <a:p>
            <a:r>
              <a:rPr lang="en-US" sz="3000" b="1" dirty="0" smtClean="0"/>
              <a:t>Lesson 5: Great care needs to be taken with auxiliary parts such as HOM couplers, input couplers, etc.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321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for LCLS-II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Lesson 1: Nitrogen-Doping is sufficient to reach High Q – performance can be achieved reliably at the three labs</a:t>
            </a:r>
          </a:p>
          <a:p>
            <a:r>
              <a:rPr lang="en-US" sz="3000" dirty="0" smtClean="0"/>
              <a:t>Lesson 2: We can expect an increase of 1 to 3 n</a:t>
            </a:r>
            <a:r>
              <a:rPr lang="el-GR" sz="3000" dirty="0" smtClean="0"/>
              <a:t>Ω</a:t>
            </a:r>
            <a:r>
              <a:rPr lang="en-US" sz="3000" dirty="0" smtClean="0"/>
              <a:t> of residual resistance from VT to HT</a:t>
            </a:r>
          </a:p>
          <a:p>
            <a:r>
              <a:rPr lang="en-US" sz="3000" dirty="0" smtClean="0"/>
              <a:t>Lesson 3: Large </a:t>
            </a:r>
            <a:r>
              <a:rPr lang="el-GR" sz="3000" dirty="0" smtClean="0"/>
              <a:t>Δ</a:t>
            </a:r>
            <a:r>
              <a:rPr lang="en-US" sz="3000" dirty="0" err="1" smtClean="0"/>
              <a:t>T</a:t>
            </a:r>
            <a:r>
              <a:rPr lang="en-US" sz="3000" baseline="-25000" dirty="0" err="1" smtClean="0"/>
              <a:t>trans</a:t>
            </a:r>
            <a:r>
              <a:rPr lang="en-US" sz="3000" dirty="0" smtClean="0"/>
              <a:t> </a:t>
            </a:r>
            <a:r>
              <a:rPr lang="en-US" sz="3000" dirty="0"/>
              <a:t>and small </a:t>
            </a:r>
            <a:r>
              <a:rPr lang="el-GR" sz="3000" dirty="0"/>
              <a:t>Δ</a:t>
            </a:r>
            <a:r>
              <a:rPr lang="en-US" sz="3000" dirty="0" err="1"/>
              <a:t>T</a:t>
            </a:r>
            <a:r>
              <a:rPr lang="en-US" sz="3000" baseline="-25000" dirty="0" err="1"/>
              <a:t>long</a:t>
            </a:r>
            <a:r>
              <a:rPr lang="en-US" sz="3000" dirty="0"/>
              <a:t> are</a:t>
            </a:r>
            <a:r>
              <a:rPr lang="en-US" sz="3000" dirty="0" smtClean="0"/>
              <a:t> necessary to reach High Q in N-doped cavities</a:t>
            </a:r>
          </a:p>
          <a:p>
            <a:r>
              <a:rPr lang="en-US" sz="3000" dirty="0" smtClean="0"/>
              <a:t>Lesson 4: Pressure in the furnace does not significantly affect nitrogen uptake in cavities</a:t>
            </a:r>
          </a:p>
          <a:p>
            <a:r>
              <a:rPr lang="en-US" sz="3000" dirty="0" smtClean="0"/>
              <a:t>Lesson 5: Great care needs to be taken with auxiliary parts such as HOM couplers, input couplers, etc.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26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Takeaway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3586"/>
            <a:ext cx="8229600" cy="3010829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00B050"/>
                </a:solidFill>
              </a:rPr>
              <a:t>In every vertical and horizontal test, we encountered something unexpected – it is reasonable to assume that we will continue to experience this at the beginning of production</a:t>
            </a:r>
          </a:p>
          <a:p>
            <a:pPr marL="0" indent="0" algn="ctr">
              <a:buNone/>
            </a:pPr>
            <a:endParaRPr lang="en-US" sz="3600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055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Cornell Results: Single-Cells</a:t>
            </a:r>
            <a:endParaRPr lang="en-US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6465" y="1216730"/>
            <a:ext cx="2998606" cy="3285476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00090"/>
                </a:solidFill>
              </a:rPr>
              <a:t>A</a:t>
            </a:r>
            <a:r>
              <a:rPr lang="en-US" sz="2400" dirty="0" smtClean="0">
                <a:solidFill>
                  <a:srgbClr val="000090"/>
                </a:solidFill>
              </a:rPr>
              <a:t>verage Q</a:t>
            </a:r>
            <a:r>
              <a:rPr lang="en-US" sz="2400" baseline="-25000" dirty="0" smtClean="0">
                <a:solidFill>
                  <a:srgbClr val="000090"/>
                </a:solidFill>
              </a:rPr>
              <a:t>0</a:t>
            </a:r>
            <a:r>
              <a:rPr lang="en-US" sz="2400" dirty="0" smtClean="0">
                <a:solidFill>
                  <a:srgbClr val="000090"/>
                </a:solidFill>
              </a:rPr>
              <a:t> at </a:t>
            </a:r>
            <a:r>
              <a:rPr lang="en-US" sz="2400" b="1" dirty="0" smtClean="0">
                <a:solidFill>
                  <a:srgbClr val="000090"/>
                </a:solidFill>
              </a:rPr>
              <a:t>2K</a:t>
            </a:r>
            <a:r>
              <a:rPr lang="en-US" sz="2400" dirty="0" smtClean="0">
                <a:solidFill>
                  <a:srgbClr val="000090"/>
                </a:solidFill>
              </a:rPr>
              <a:t>: </a:t>
            </a:r>
            <a:br>
              <a:rPr lang="en-US" sz="2400" dirty="0" smtClean="0">
                <a:solidFill>
                  <a:srgbClr val="000090"/>
                </a:solidFill>
              </a:rPr>
            </a:br>
            <a:r>
              <a:rPr lang="en-US" sz="2400" b="1" dirty="0" smtClean="0">
                <a:solidFill>
                  <a:srgbClr val="006600"/>
                </a:solidFill>
              </a:rPr>
              <a:t>3.6 x 10</a:t>
            </a:r>
            <a:r>
              <a:rPr lang="en-US" sz="2400" b="1" baseline="30000" dirty="0" smtClean="0">
                <a:solidFill>
                  <a:srgbClr val="006600"/>
                </a:solidFill>
              </a:rPr>
              <a:t>10</a:t>
            </a:r>
            <a:r>
              <a:rPr lang="en-US" sz="2400" b="1" dirty="0" smtClean="0">
                <a:solidFill>
                  <a:srgbClr val="006600"/>
                </a:solidFill>
              </a:rPr>
              <a:t> </a:t>
            </a:r>
            <a:r>
              <a:rPr lang="en-US" sz="2400" dirty="0" smtClean="0">
                <a:solidFill>
                  <a:srgbClr val="006600"/>
                </a:solidFill>
              </a:rPr>
              <a:t>at 16 MV/m</a:t>
            </a:r>
          </a:p>
          <a:p>
            <a:pPr>
              <a:spcBef>
                <a:spcPts val="900"/>
              </a:spcBef>
            </a:pPr>
            <a:r>
              <a:rPr lang="en-US" sz="2400" dirty="0" smtClean="0">
                <a:solidFill>
                  <a:srgbClr val="000090"/>
                </a:solidFill>
              </a:rPr>
              <a:t>Average max field:</a:t>
            </a:r>
          </a:p>
          <a:p>
            <a:pPr marL="344488" indent="-344488">
              <a:spcBef>
                <a:spcPts val="900"/>
              </a:spcBef>
              <a:buNone/>
            </a:pPr>
            <a:r>
              <a:rPr lang="en-US" sz="2400" b="1" dirty="0" smtClean="0">
                <a:solidFill>
                  <a:srgbClr val="006600"/>
                </a:solidFill>
              </a:rPr>
              <a:t>    27 MV/m</a:t>
            </a:r>
          </a:p>
          <a:p>
            <a:pPr lvl="0">
              <a:spcBef>
                <a:spcPts val="900"/>
              </a:spcBef>
            </a:pPr>
            <a:r>
              <a:rPr lang="en-US" sz="2400" dirty="0" smtClean="0">
                <a:solidFill>
                  <a:srgbClr val="000090"/>
                </a:solidFill>
              </a:rPr>
              <a:t>Far exceeding </a:t>
            </a:r>
            <a:br>
              <a:rPr lang="en-US" sz="2400" dirty="0" smtClean="0">
                <a:solidFill>
                  <a:srgbClr val="000090"/>
                </a:solidFill>
              </a:rPr>
            </a:br>
            <a:r>
              <a:rPr lang="en-US" sz="2400" dirty="0" smtClean="0">
                <a:solidFill>
                  <a:srgbClr val="000090"/>
                </a:solidFill>
              </a:rPr>
              <a:t>LCLS-II specs</a:t>
            </a:r>
            <a:endParaRPr lang="en-US" sz="2400" dirty="0">
              <a:solidFill>
                <a:srgbClr val="000090"/>
              </a:solidFill>
            </a:endParaRPr>
          </a:p>
          <a:p>
            <a:pPr marL="344488" indent="-344488">
              <a:spcBef>
                <a:spcPts val="900"/>
              </a:spcBef>
              <a:buNone/>
            </a:pPr>
            <a:endParaRPr lang="en-US" sz="2400" b="1" dirty="0" smtClean="0">
              <a:solidFill>
                <a:srgbClr val="006600"/>
              </a:solidFill>
            </a:endParaRPr>
          </a:p>
        </p:txBody>
      </p:sp>
      <p:pic>
        <p:nvPicPr>
          <p:cNvPr id="6" name="Picture 5" descr="IMG_094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4221" y="4348886"/>
            <a:ext cx="2905246" cy="1391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8" y="1330283"/>
            <a:ext cx="6066637" cy="43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Results: 9 Cells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70" y="1906260"/>
            <a:ext cx="6726060" cy="432726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437906" y="4268650"/>
            <a:ext cx="5319095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t"/>
            <a:r>
              <a:rPr lang="en-US" sz="2000" b="1" dirty="0" smtClean="0"/>
              <a:t>Average of Cornell N-doped 9-cell cavities</a:t>
            </a:r>
          </a:p>
          <a:p>
            <a:pPr marL="285750" indent="-285750" fontAlgn="t">
              <a:buFont typeface="Arial"/>
              <a:buChar char="•"/>
            </a:pPr>
            <a:r>
              <a:rPr lang="en-US" sz="2000" b="1" dirty="0" smtClean="0">
                <a:solidFill>
                  <a:srgbClr val="006600"/>
                </a:solidFill>
              </a:rPr>
              <a:t>Q</a:t>
            </a:r>
            <a:r>
              <a:rPr lang="en-US" sz="2000" b="1" baseline="-59000" dirty="0" smtClean="0">
                <a:solidFill>
                  <a:srgbClr val="006600"/>
                </a:solidFill>
              </a:rPr>
              <a:t>0</a:t>
            </a:r>
            <a:r>
              <a:rPr lang="en-US" sz="2000" b="1" dirty="0" smtClean="0">
                <a:solidFill>
                  <a:srgbClr val="006600"/>
                </a:solidFill>
              </a:rPr>
              <a:t> at 16MV/m = (3.0 ± 0.3) x 10</a:t>
            </a:r>
            <a:r>
              <a:rPr lang="en-US" sz="2000" b="1" baseline="30000" dirty="0" smtClean="0">
                <a:solidFill>
                  <a:srgbClr val="006600"/>
                </a:solidFill>
              </a:rPr>
              <a:t>10</a:t>
            </a:r>
            <a:endParaRPr lang="en-US" sz="2000" b="1" baseline="30000" dirty="0">
              <a:solidFill>
                <a:srgbClr val="006600"/>
              </a:solidFill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6600"/>
                </a:solidFill>
              </a:rPr>
              <a:t>Quench field = 18 ± 3 MV/m</a:t>
            </a:r>
            <a:endParaRPr lang="en-US" sz="2000" b="1" dirty="0">
              <a:solidFill>
                <a:srgbClr val="006600"/>
              </a:solidFill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6600"/>
                </a:solidFill>
              </a:rPr>
              <a:t>No field emission</a:t>
            </a:r>
            <a:endParaRPr lang="en-US" sz="2000" b="1" dirty="0">
              <a:solidFill>
                <a:srgbClr val="00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0416" y="1092591"/>
            <a:ext cx="713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20N30 doping: 20 min N-doping + 30 min anneal at 800C</a:t>
            </a:r>
          </a:p>
          <a:p>
            <a:r>
              <a:rPr lang="en-US" sz="2000" b="1" dirty="0"/>
              <a:t>6</a:t>
            </a:r>
            <a:r>
              <a:rPr lang="en-US" sz="2000" b="1" dirty="0" smtClean="0"/>
              <a:t>N6 </a:t>
            </a:r>
            <a:r>
              <a:rPr lang="en-US" sz="2000" b="1" dirty="0"/>
              <a:t>doping: </a:t>
            </a:r>
            <a:r>
              <a:rPr lang="en-US" sz="2000" b="1" dirty="0" smtClean="0"/>
              <a:t>      6 </a:t>
            </a:r>
            <a:r>
              <a:rPr lang="en-US" sz="2000" b="1" dirty="0"/>
              <a:t>min N-doping + </a:t>
            </a:r>
            <a:r>
              <a:rPr lang="en-US" sz="2000" b="1" dirty="0" smtClean="0"/>
              <a:t>  6 </a:t>
            </a:r>
            <a:r>
              <a:rPr lang="en-US" sz="2000" b="1" dirty="0"/>
              <a:t>min anneal at 800C</a:t>
            </a:r>
          </a:p>
        </p:txBody>
      </p:sp>
    </p:spTree>
    <p:extLst>
      <p:ext uri="{BB962C8B-B14F-4D97-AF65-F5344CB8AC3E}">
        <p14:creationId xmlns:p14="http://schemas.microsoft.com/office/powerpoint/2010/main" val="181893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Effect of N-Doping on Quench Field</a:t>
            </a:r>
            <a:endParaRPr lang="en-US" sz="32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93" y="1611720"/>
            <a:ext cx="2030413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Oval 16"/>
          <p:cNvSpPr/>
          <p:nvPr/>
        </p:nvSpPr>
        <p:spPr>
          <a:xfrm>
            <a:off x="7506393" y="2380892"/>
            <a:ext cx="457200" cy="391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7653437" y="2495424"/>
            <a:ext cx="141689" cy="162580"/>
          </a:xfrm>
          <a:prstGeom prst="star5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5330876"/>
              </p:ext>
            </p:extLst>
          </p:nvPr>
        </p:nvGraphicFramePr>
        <p:xfrm>
          <a:off x="241300" y="1066660"/>
          <a:ext cx="5461105" cy="325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09752" y="339613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64078" y="2759519"/>
            <a:ext cx="22365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Baseline, </a:t>
            </a:r>
            <a:r>
              <a:rPr lang="en-US" b="1" dirty="0" err="1" smtClean="0">
                <a:solidFill>
                  <a:srgbClr val="009900"/>
                </a:solidFill>
              </a:rPr>
              <a:t>undoped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42407" y="1452144"/>
            <a:ext cx="13773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2N2-doped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>
            <a:off x="3691054" y="3102640"/>
            <a:ext cx="1092819" cy="170288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1413" y="3275791"/>
            <a:ext cx="12377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6396E"/>
                </a:solidFill>
              </a:rPr>
              <a:t>-7 MV/m</a:t>
            </a:r>
            <a:endParaRPr lang="en-US" b="1">
              <a:solidFill>
                <a:srgbClr val="06396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753" y="4369428"/>
            <a:ext cx="6583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Same quench location before and after doping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30% drop in quench field after doping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Doping model predicts </a:t>
            </a:r>
            <a:r>
              <a:rPr lang="en-US" b="1" dirty="0" smtClean="0">
                <a:solidFill>
                  <a:srgbClr val="C00000"/>
                </a:solidFill>
              </a:rPr>
              <a:t>30% drop in lower critical field after doping </a:t>
            </a:r>
            <a:r>
              <a:rPr lang="en-US" b="1" dirty="0" smtClean="0"/>
              <a:t>(~130 </a:t>
            </a:r>
            <a:r>
              <a:rPr lang="en-US" b="1" dirty="0" err="1" smtClean="0"/>
              <a:t>mT</a:t>
            </a:r>
            <a:r>
              <a:rPr lang="en-US" b="1" dirty="0" smtClean="0"/>
              <a:t> =&gt;  ~90 </a:t>
            </a:r>
            <a:r>
              <a:rPr lang="en-US" b="1" dirty="0" err="1" smtClean="0"/>
              <a:t>mT</a:t>
            </a:r>
            <a:r>
              <a:rPr lang="en-US" b="1" dirty="0" smtClean="0"/>
              <a:t>)!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125BA8"/>
                </a:solidFill>
              </a:rPr>
              <a:t>Should expect: 32 MV/m XFEL </a:t>
            </a:r>
            <a:r>
              <a:rPr lang="en-US" b="1" dirty="0">
                <a:solidFill>
                  <a:srgbClr val="125BA8"/>
                </a:solidFill>
              </a:rPr>
              <a:t>quench field </a:t>
            </a:r>
            <a:r>
              <a:rPr lang="en-US" b="1" dirty="0" smtClean="0">
                <a:solidFill>
                  <a:srgbClr val="125BA8"/>
                </a:solidFill>
              </a:rPr>
              <a:t>average             	 	=&gt; 22 MV/m LCLS-II doped cavity average 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0" y="1171731"/>
            <a:ext cx="2286000" cy="15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Oval 26"/>
          <p:cNvSpPr/>
          <p:nvPr/>
        </p:nvSpPr>
        <p:spPr>
          <a:xfrm>
            <a:off x="5400906" y="1910207"/>
            <a:ext cx="609600" cy="5416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endCxn id="27" idx="6"/>
          </p:cNvCxnSpPr>
          <p:nvPr/>
        </p:nvCxnSpPr>
        <p:spPr>
          <a:xfrm flipH="1" flipV="1">
            <a:off x="6010506" y="2181018"/>
            <a:ext cx="1533294" cy="33708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3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259068"/>
              </p:ext>
            </p:extLst>
          </p:nvPr>
        </p:nvGraphicFramePr>
        <p:xfrm>
          <a:off x="193774" y="675620"/>
          <a:ext cx="6318051" cy="3445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64365"/>
            <a:ext cx="2022795" cy="5519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5505" y="1307066"/>
            <a:ext cx="134972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Heavy N2-dope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4912" y="2558678"/>
            <a:ext cx="16161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9900"/>
                </a:solidFill>
              </a:rPr>
              <a:t>Baseline, no doping</a:t>
            </a:r>
            <a:endParaRPr lang="en-US" sz="1400" dirty="0">
              <a:solidFill>
                <a:srgbClr val="0099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8410" y="1757361"/>
            <a:ext cx="121533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Light N2-dope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28628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2K meas.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35576"/>
              </p:ext>
            </p:extLst>
          </p:nvPr>
        </p:nvGraphicFramePr>
        <p:xfrm>
          <a:off x="195548" y="4126328"/>
          <a:ext cx="588802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466"/>
                <a:gridCol w="1832758"/>
                <a:gridCol w="1828800"/>
              </a:tblGrid>
              <a:tr h="18796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RF surface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/>
                        <a:t>Qo</a:t>
                      </a:r>
                      <a:r>
                        <a:rPr lang="en-US" sz="1400" b="1" dirty="0" smtClean="0"/>
                        <a:t> at 16MV/m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Pi-mode limit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/>
                        <a:t>Heavy </a:t>
                      </a:r>
                      <a:r>
                        <a:rPr lang="en-US" sz="1400" b="1" baseline="0" dirty="0" smtClean="0"/>
                        <a:t>N2 dope (20/30)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3.0e10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Quench, 17MV/m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/>
                        <a:t>Baseline, no doping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1.7e10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Quench,</a:t>
                      </a:r>
                      <a:r>
                        <a:rPr lang="en-US" sz="1400" b="1" baseline="0" dirty="0" smtClean="0"/>
                        <a:t> 30MV/m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/>
                        <a:t>Light</a:t>
                      </a:r>
                      <a:r>
                        <a:rPr lang="en-US" sz="1400" b="1" baseline="0" dirty="0" smtClean="0"/>
                        <a:t> N2 dope (6/6)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2.9e10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Quench, 20MV/m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7543800" y="5638572"/>
            <a:ext cx="457200" cy="391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943600" y="4619501"/>
            <a:ext cx="1600200" cy="1214893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2"/>
          </p:cNvCxnSpPr>
          <p:nvPr/>
        </p:nvCxnSpPr>
        <p:spPr>
          <a:xfrm>
            <a:off x="5943600" y="4940135"/>
            <a:ext cx="1600200" cy="894259"/>
          </a:xfrm>
          <a:prstGeom prst="straightConnector1">
            <a:avLst/>
          </a:prstGeom>
          <a:ln w="190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5-Point Star 30"/>
          <p:cNvSpPr/>
          <p:nvPr/>
        </p:nvSpPr>
        <p:spPr>
          <a:xfrm>
            <a:off x="7701555" y="5753104"/>
            <a:ext cx="141689" cy="162580"/>
          </a:xfrm>
          <a:prstGeom prst="star5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161401" y="2065139"/>
            <a:ext cx="457200" cy="352999"/>
          </a:xfrm>
          <a:prstGeom prst="ellipse">
            <a:avLst/>
          </a:prstGeom>
          <a:noFill/>
          <a:ln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7319157" y="2141026"/>
            <a:ext cx="141689" cy="162580"/>
          </a:xfrm>
          <a:prstGeom prst="star5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16" idx="4"/>
          </p:cNvCxnSpPr>
          <p:nvPr/>
        </p:nvCxnSpPr>
        <p:spPr>
          <a:xfrm flipV="1">
            <a:off x="5943600" y="2418138"/>
            <a:ext cx="1446401" cy="280880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638300" y="0"/>
            <a:ext cx="7467600" cy="1143000"/>
          </a:xfrm>
        </p:spPr>
        <p:txBody>
          <a:bodyPr/>
          <a:lstStyle/>
          <a:p>
            <a:r>
              <a:rPr lang="en-US" sz="3200" dirty="0" smtClean="0"/>
              <a:t>Effect of N-Doping on Quench Field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048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Cornell, FNAL, </a:t>
            </a:r>
            <a:r>
              <a:rPr lang="en-US" sz="3500" dirty="0" err="1" smtClean="0"/>
              <a:t>Jlab</a:t>
            </a:r>
            <a:r>
              <a:rPr lang="en-US" sz="3500" dirty="0" smtClean="0"/>
              <a:t> 9 Cell Results</a:t>
            </a:r>
            <a:endParaRPr lang="en-US" sz="35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9" y="1157459"/>
            <a:ext cx="7808983" cy="4646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50379" y="3423426"/>
            <a:ext cx="423746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Average quench field: </a:t>
            </a:r>
          </a:p>
          <a:p>
            <a:pPr algn="ctr"/>
            <a:r>
              <a:rPr lang="en-US" sz="2400" b="1" dirty="0" smtClean="0"/>
              <a:t>~22 MV/m!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7627" y="5698272"/>
            <a:ext cx="8720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C00000"/>
                </a:solidFill>
              </a:rPr>
              <a:t>Conclusion</a:t>
            </a:r>
            <a:r>
              <a:rPr lang="en-US" sz="2000" b="1" dirty="0" smtClean="0">
                <a:solidFill>
                  <a:srgbClr val="C00000"/>
                </a:solidFill>
              </a:rPr>
              <a:t>: </a:t>
            </a:r>
            <a:r>
              <a:rPr lang="en-US" sz="2000" b="1" dirty="0">
                <a:solidFill>
                  <a:srgbClr val="C00000"/>
                </a:solidFill>
              </a:rPr>
              <a:t>Reduced lower critical field H</a:t>
            </a:r>
            <a:r>
              <a:rPr lang="en-US" sz="2000" b="1" baseline="-25000" dirty="0">
                <a:solidFill>
                  <a:srgbClr val="C00000"/>
                </a:solidFill>
              </a:rPr>
              <a:t>c1 </a:t>
            </a:r>
            <a:r>
              <a:rPr lang="en-US" sz="2000" b="1" dirty="0">
                <a:solidFill>
                  <a:srgbClr val="C00000"/>
                </a:solidFill>
              </a:rPr>
              <a:t>in N-doped cavities =&gt; earlier vortex penetration at defects =&gt; </a:t>
            </a:r>
            <a:r>
              <a:rPr lang="en-US" sz="2000" b="1" dirty="0" smtClean="0">
                <a:solidFill>
                  <a:srgbClr val="C00000"/>
                </a:solidFill>
              </a:rPr>
              <a:t>lower average </a:t>
            </a:r>
            <a:r>
              <a:rPr lang="en-US" sz="2000" b="1" dirty="0">
                <a:solidFill>
                  <a:srgbClr val="C00000"/>
                </a:solidFill>
              </a:rPr>
              <a:t>quench </a:t>
            </a:r>
            <a:r>
              <a:rPr lang="en-US" sz="2000" b="1" dirty="0" smtClean="0">
                <a:solidFill>
                  <a:srgbClr val="C00000"/>
                </a:solidFill>
              </a:rPr>
              <a:t>field.</a:t>
            </a:r>
            <a:endParaRPr lang="en-US" sz="2000" b="1" dirty="0">
              <a:solidFill>
                <a:srgbClr val="C00000"/>
              </a:solidFill>
            </a:endParaRPr>
          </a:p>
          <a:p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2414" y="958467"/>
            <a:ext cx="66431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9-Cell Performance after Short (2 min) Doping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5532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Emission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374293"/>
              </p:ext>
            </p:extLst>
          </p:nvPr>
        </p:nvGraphicFramePr>
        <p:xfrm>
          <a:off x="0" y="144408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960424"/>
              </p:ext>
            </p:extLst>
          </p:nvPr>
        </p:nvGraphicFramePr>
        <p:xfrm>
          <a:off x="4533900" y="153329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8576" y="1143000"/>
            <a:ext cx="18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AES018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49952" y="1197414"/>
            <a:ext cx="18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AES022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8351" y="4371278"/>
            <a:ext cx="8207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Two of Cornell’s 9-cell cavities were limited by FE after 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One was fixed with just an additional HPR, the other with additional VEP (which did not change 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performance)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Conclusion: Re-HPR and additional chemistry can be used if 					cavities are limited by field emission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0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6451</TotalTime>
  <Words>2393</Words>
  <Application>Microsoft Office PowerPoint</Application>
  <PresentationFormat>On-screen Show (4:3)</PresentationFormat>
  <Paragraphs>415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(Body)</vt:lpstr>
      <vt:lpstr>Cambria Math</vt:lpstr>
      <vt:lpstr>ＭＳ Ｐゴシック</vt:lpstr>
      <vt:lpstr>ＭＳ Ｐゴシック</vt:lpstr>
      <vt:lpstr>Symbol</vt:lpstr>
      <vt:lpstr>Times New Roman</vt:lpstr>
      <vt:lpstr>Office Theme</vt:lpstr>
      <vt:lpstr>Vertical and Horizontal High Q Testing – Lessons Learned for LCLS-II</vt:lpstr>
      <vt:lpstr>LCLS-II High Q R&amp;D</vt:lpstr>
      <vt:lpstr>Cornell Results: Single-Cells</vt:lpstr>
      <vt:lpstr>Cornell Results: Single-Cells</vt:lpstr>
      <vt:lpstr>Cornell Results: 9 Cells</vt:lpstr>
      <vt:lpstr>Effect of N-Doping on Quench Field</vt:lpstr>
      <vt:lpstr>Effect of N-Doping on Quench Field</vt:lpstr>
      <vt:lpstr>Cornell, FNAL, Jlab 9 Cell Results</vt:lpstr>
      <vt:lpstr>Field Emission</vt:lpstr>
      <vt:lpstr>Lessons for LCLS-II </vt:lpstr>
      <vt:lpstr>Vertical Test Procedures</vt:lpstr>
      <vt:lpstr>Vertical Test Procedures</vt:lpstr>
      <vt:lpstr>Instrumentation and VT Summary</vt:lpstr>
      <vt:lpstr>In Production</vt:lpstr>
      <vt:lpstr>Cornell HTC Results</vt:lpstr>
      <vt:lpstr>Cornell HTC Results</vt:lpstr>
      <vt:lpstr>Cornell HTC Results</vt:lpstr>
      <vt:lpstr>Cornell, FNAL, Jlab 9 Cell Results</vt:lpstr>
      <vt:lpstr>Decomposition of Rs</vt:lpstr>
      <vt:lpstr>HT Procedures</vt:lpstr>
      <vt:lpstr>Instrumentation and HT Summary</vt:lpstr>
      <vt:lpstr>In Production</vt:lpstr>
      <vt:lpstr>Lessons for LCLS-II </vt:lpstr>
      <vt:lpstr>Magnetic Field Studies</vt:lpstr>
      <vt:lpstr>Magnetic Field Studies</vt:lpstr>
      <vt:lpstr>Cool Down Studies</vt:lpstr>
      <vt:lpstr>Cool Down Studies</vt:lpstr>
      <vt:lpstr>Cool Down Studies</vt:lpstr>
      <vt:lpstr>Lessons for LCLS-II </vt:lpstr>
      <vt:lpstr>Diffusion Simulation</vt:lpstr>
      <vt:lpstr>Diffusion Simulation</vt:lpstr>
      <vt:lpstr>Lessons for LCLS-II </vt:lpstr>
      <vt:lpstr>Impact of HPC on Q0</vt:lpstr>
      <vt:lpstr>HOM Can Multipacting</vt:lpstr>
      <vt:lpstr>Lessons for LCLS-II </vt:lpstr>
      <vt:lpstr>Lessons for LCLS-II </vt:lpstr>
      <vt:lpstr>Main Takeaway</vt:lpstr>
    </vt:vector>
  </TitlesOfParts>
  <Company>LEPP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 Butler</dc:creator>
  <cp:lastModifiedBy>Dan Gonnella</cp:lastModifiedBy>
  <cp:revision>138</cp:revision>
  <dcterms:created xsi:type="dcterms:W3CDTF">2013-05-03T15:34:07Z</dcterms:created>
  <dcterms:modified xsi:type="dcterms:W3CDTF">2015-10-29T03:05:02Z</dcterms:modified>
</cp:coreProperties>
</file>